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2"/>
  </p:notesMasterIdLst>
  <p:handoutMasterIdLst>
    <p:handoutMasterId r:id="rId43"/>
  </p:handoutMasterIdLst>
  <p:sldIdLst>
    <p:sldId id="283" r:id="rId2"/>
    <p:sldId id="294" r:id="rId3"/>
    <p:sldId id="293" r:id="rId4"/>
    <p:sldId id="285" r:id="rId5"/>
    <p:sldId id="295" r:id="rId6"/>
    <p:sldId id="296" r:id="rId7"/>
    <p:sldId id="287" r:id="rId8"/>
    <p:sldId id="288" r:id="rId9"/>
    <p:sldId id="297" r:id="rId10"/>
    <p:sldId id="298" r:id="rId11"/>
    <p:sldId id="291" r:id="rId12"/>
    <p:sldId id="292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2" autoAdjust="0"/>
    <p:restoredTop sz="88212" autoAdjust="0"/>
  </p:normalViewPr>
  <p:slideViewPr>
    <p:cSldViewPr snapToObjects="1">
      <p:cViewPr varScale="1">
        <p:scale>
          <a:sx n="61" d="100"/>
          <a:sy n="61" d="100"/>
        </p:scale>
        <p:origin x="-1458" y="-78"/>
      </p:cViewPr>
      <p:guideLst>
        <p:guide orient="horz" pos="73"/>
        <p:guide orient="horz" pos="1207"/>
        <p:guide pos="14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B6409F1D-0D13-4DEA-8C5D-9BDE9B032B9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4043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C53E-2AD8-4B40-B3AB-6944AB826B8A}" type="datetimeFigureOut">
              <a:rPr lang="zh-CN" altLang="en-US" smtClean="0"/>
              <a:t>2014-12-02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ACA9C-604E-4D9E-BA91-97D21F336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31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1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254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5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3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74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250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171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13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7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3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35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585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788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18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10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18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50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68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68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813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7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1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0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809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0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DD7AF-5980-4DA7-A5BE-9769FC33ED37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5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1" name="AutoShape 2405"/>
          <p:cNvSpPr>
            <a:spLocks noChangeArrowheads="1"/>
          </p:cNvSpPr>
          <p:nvPr userDrawn="1"/>
        </p:nvSpPr>
        <p:spPr bwMode="gray">
          <a:xfrm>
            <a:off x="0" y="1752600"/>
            <a:ext cx="9144000" cy="2514600"/>
          </a:xfrm>
          <a:prstGeom prst="flowChartDocument">
            <a:avLst/>
          </a:prstGeom>
          <a:ln>
            <a:noFill/>
          </a:ln>
          <a:effectLst>
            <a:glow rad="63500">
              <a:schemeClr val="accent2">
                <a:alpha val="45000"/>
                <a:satMod val="12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7932" name="AutoShape 2396"/>
          <p:cNvSpPr>
            <a:spLocks noChangeArrowheads="1"/>
          </p:cNvSpPr>
          <p:nvPr userDrawn="1"/>
        </p:nvSpPr>
        <p:spPr bwMode="gray">
          <a:xfrm>
            <a:off x="306388" y="1752600"/>
            <a:ext cx="9144000" cy="2362200"/>
          </a:xfrm>
          <a:prstGeom prst="flowChartDocument">
            <a:avLst/>
          </a:prstGeom>
          <a:gradFill rotWithShape="0">
            <a:gsLst>
              <a:gs pos="0">
                <a:schemeClr val="accent1">
                  <a:gamma/>
                  <a:shade val="8470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40" name="AutoShape 2404"/>
          <p:cNvSpPr>
            <a:spLocks noChangeArrowheads="1"/>
          </p:cNvSpPr>
          <p:nvPr userDrawn="1"/>
        </p:nvSpPr>
        <p:spPr bwMode="gray">
          <a:xfrm>
            <a:off x="0" y="304800"/>
            <a:ext cx="9144000" cy="2209800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1" name="AutoShape 2395"/>
          <p:cNvSpPr>
            <a:spLocks noChangeArrowheads="1"/>
          </p:cNvSpPr>
          <p:nvPr userDrawn="1"/>
        </p:nvSpPr>
        <p:spPr bwMode="gray">
          <a:xfrm>
            <a:off x="0" y="0"/>
            <a:ext cx="9144000" cy="2057400"/>
          </a:xfrm>
          <a:prstGeom prst="flowChartDocument">
            <a:avLst/>
          </a:pr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0" name="Oval 2394"/>
          <p:cNvSpPr>
            <a:spLocks noChangeArrowheads="1"/>
          </p:cNvSpPr>
          <p:nvPr userDrawn="1"/>
        </p:nvSpPr>
        <p:spPr bwMode="gray">
          <a:xfrm>
            <a:off x="722313" y="1752600"/>
            <a:ext cx="552450" cy="508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4" name="Oval 2398"/>
          <p:cNvSpPr>
            <a:spLocks noChangeArrowheads="1"/>
          </p:cNvSpPr>
          <p:nvPr userDrawn="1"/>
        </p:nvSpPr>
        <p:spPr bwMode="gray">
          <a:xfrm>
            <a:off x="2971800" y="1773238"/>
            <a:ext cx="230188" cy="207963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5" name="Oval 2399"/>
          <p:cNvSpPr>
            <a:spLocks noChangeArrowheads="1"/>
          </p:cNvSpPr>
          <p:nvPr userDrawn="1"/>
        </p:nvSpPr>
        <p:spPr bwMode="gray">
          <a:xfrm>
            <a:off x="2247900" y="2271713"/>
            <a:ext cx="538163" cy="4953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48" name="Rectangle 536"/>
          <p:cNvSpPr>
            <a:spLocks noGrp="1" noChangeArrowheads="1"/>
          </p:cNvSpPr>
          <p:nvPr userDrawn="1">
            <p:ph type="ctrTitle" sz="quarter"/>
          </p:nvPr>
        </p:nvSpPr>
        <p:spPr bwMode="black">
          <a:xfrm>
            <a:off x="0" y="2533650"/>
            <a:ext cx="8723313" cy="1123950"/>
          </a:xfrm>
        </p:spPr>
        <p:txBody>
          <a:bodyPr/>
          <a:lstStyle>
            <a:lvl1pPr algn="r">
              <a:defRPr sz="48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ko-KR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7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75" y="127686"/>
            <a:ext cx="77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81000" y="1143000"/>
            <a:ext cx="8458200" cy="4953000"/>
          </a:xfrm>
        </p:spPr>
        <p:txBody>
          <a:bodyPr/>
          <a:lstStyle/>
          <a:p>
            <a:r>
              <a:rPr lang="zh-CN" altLang="en-US" smtClean="0"/>
              <a:t>单击图标添加图表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1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75" y="127686"/>
            <a:ext cx="77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81000" y="1143000"/>
            <a:ext cx="8458200" cy="49530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0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562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6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4498"/>
            <a:ext cx="8229600" cy="63832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96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5329"/>
            <a:ext cx="7444736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7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04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306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2FF326-40AB-4419-94D7-07F42491831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2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Rectangle 246"/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1176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38" name="Rectangle 250"/>
          <p:cNvSpPr>
            <a:spLocks noChangeArrowheads="1"/>
          </p:cNvSpPr>
          <p:nvPr/>
        </p:nvSpPr>
        <p:spPr bwMode="white">
          <a:xfrm>
            <a:off x="0" y="990600"/>
            <a:ext cx="91440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ltGray">
          <a:xfrm>
            <a:off x="4572000" y="647700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hlink"/>
                </a:solidFill>
                <a:latin typeface="+mn-lt"/>
                <a:ea typeface="굴림" pitchFamily="50" charset="-127"/>
              </a:defRPr>
            </a:lvl1pPr>
          </a:lstStyle>
          <a:p>
            <a:fld id="{794184EF-69AB-47AC-A6AB-C4E63B0D6B16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2309" name="Rectangle 21"/>
          <p:cNvSpPr>
            <a:spLocks noGrp="1" noChangeArrowheads="1"/>
          </p:cNvSpPr>
          <p:nvPr>
            <p:ph type="title"/>
          </p:nvPr>
        </p:nvSpPr>
        <p:spPr bwMode="gray">
          <a:xfrm>
            <a:off x="683568" y="127686"/>
            <a:ext cx="744473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ko-KR" smtClean="0"/>
          </a:p>
        </p:txBody>
      </p:sp>
      <p:pic>
        <p:nvPicPr>
          <p:cNvPr id="12548" name="Picture 260" descr="http://astroleaks.lamost.org/wp-content/uploads/2012/03/Logo_Python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632464" cy="6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工大标志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006" y="29531"/>
            <a:ext cx="3042994" cy="80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ocs.python.org/2/library/sqlite3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d-bean.com/~adrian/django_pronunciation.mp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download/1.6.5/tarbal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jangoproject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jangobook.py3k.cn/2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.org/download.html" TargetMode="External"/><Relationship Id="rId2" Type="http://schemas.openxmlformats.org/officeDocument/2006/relationships/hyperlink" Target="http://www.sqlite.org/2014/sqlite-shell-win32-x86-3080702.zi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5060" y="6239053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err="1" smtClean="0"/>
              <a:t>数据库&amp;Web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9712" y="4797152"/>
            <a:ext cx="5263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袁永峰</a:t>
            </a:r>
            <a:endParaRPr lang="en-US" altLang="zh-CN" sz="3600" dirty="0" smtClean="0">
              <a:latin typeface="微软雅黑"/>
              <a:ea typeface="微软雅黑"/>
              <a:cs typeface="微软雅黑"/>
            </a:endParaRPr>
          </a:p>
          <a:p>
            <a:pPr algn="ctr"/>
            <a:endParaRPr lang="en-US" altLang="zh-CN" sz="3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哈尔滨工业大学</a:t>
            </a:r>
            <a:endParaRPr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数据库查询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select </a:t>
            </a:r>
            <a:r>
              <a:rPr lang="en-US" sz="2400" b="0" dirty="0" smtClean="0"/>
              <a:t>A1, A2, …, An </a:t>
            </a:r>
            <a:r>
              <a:rPr lang="en-US" sz="2400" dirty="0"/>
              <a:t>from </a:t>
            </a:r>
            <a:r>
              <a:rPr lang="en-US" sz="2400" b="0" dirty="0" smtClean="0"/>
              <a:t>R1, R2, …, </a:t>
            </a:r>
            <a:r>
              <a:rPr lang="en-US" sz="2400" b="0" dirty="0" err="1"/>
              <a:t>Rm</a:t>
            </a:r>
            <a:r>
              <a:rPr lang="en-US" sz="2400" b="0" dirty="0"/>
              <a:t> </a:t>
            </a:r>
            <a:r>
              <a:rPr lang="en-US" sz="2400" dirty="0"/>
              <a:t>where </a:t>
            </a:r>
            <a:r>
              <a:rPr lang="en-US" sz="2400" b="0" dirty="0" smtClean="0"/>
              <a:t>condition</a:t>
            </a:r>
          </a:p>
          <a:p>
            <a:r>
              <a:rPr lang="en-US" sz="2400" dirty="0" smtClean="0"/>
              <a:t>例如：</a:t>
            </a:r>
          </a:p>
          <a:p>
            <a:pPr lvl="1"/>
            <a:r>
              <a:rPr lang="en-US" sz="2000" dirty="0" err="1"/>
              <a:t>sqlite</a:t>
            </a:r>
            <a:r>
              <a:rPr lang="en-US" sz="2000" dirty="0"/>
              <a:t>&gt; </a:t>
            </a:r>
            <a:r>
              <a:rPr lang="en-US" sz="2000" b="1" dirty="0"/>
              <a:t>select</a:t>
            </a:r>
            <a:r>
              <a:rPr lang="en-US" sz="2000" dirty="0"/>
              <a:t> * </a:t>
            </a:r>
            <a:r>
              <a:rPr lang="en-US" sz="2000" b="1" dirty="0"/>
              <a:t>from</a:t>
            </a:r>
            <a:r>
              <a:rPr lang="en-US" sz="2000" dirty="0"/>
              <a:t> student;</a:t>
            </a:r>
          </a:p>
          <a:p>
            <a:pPr lvl="2"/>
            <a:r>
              <a:rPr lang="en-US" sz="2000" dirty="0"/>
              <a:t>140310101|Zhang|B1502|86411234</a:t>
            </a:r>
          </a:p>
          <a:p>
            <a:pPr lvl="2"/>
            <a:r>
              <a:rPr lang="en-US" sz="2000" dirty="0"/>
              <a:t>140310102|Li|B1503|86415678</a:t>
            </a:r>
          </a:p>
          <a:p>
            <a:pPr lvl="2"/>
            <a:r>
              <a:rPr lang="en-US" sz="2000" dirty="0"/>
              <a:t>140310103|Wang|B1502|</a:t>
            </a:r>
            <a:r>
              <a:rPr lang="en-US" sz="2000" dirty="0" smtClean="0"/>
              <a:t>86414321</a:t>
            </a:r>
          </a:p>
          <a:p>
            <a:r>
              <a:rPr lang="en-US" sz="2400" dirty="0" smtClean="0"/>
              <a:t>更多示例：</a:t>
            </a:r>
          </a:p>
          <a:p>
            <a:pPr lvl="1"/>
            <a:r>
              <a:rPr lang="en-US" sz="2000" b="1" dirty="0" smtClean="0"/>
              <a:t>select</a:t>
            </a:r>
            <a:r>
              <a:rPr lang="en-US" sz="2000" dirty="0" smtClean="0"/>
              <a:t> </a:t>
            </a:r>
            <a:r>
              <a:rPr lang="en-US" sz="2000" dirty="0"/>
              <a:t>name, room </a:t>
            </a:r>
            <a:r>
              <a:rPr lang="en-US" sz="2000" b="1" dirty="0"/>
              <a:t>from</a:t>
            </a:r>
            <a:r>
              <a:rPr lang="en-US" sz="2000" dirty="0"/>
              <a:t> student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b="1" dirty="0" smtClean="0"/>
              <a:t>select</a:t>
            </a:r>
            <a:r>
              <a:rPr lang="en-US" sz="2000" dirty="0" smtClean="0"/>
              <a:t> </a:t>
            </a:r>
            <a:r>
              <a:rPr lang="en-US" sz="2000" dirty="0"/>
              <a:t>name </a:t>
            </a:r>
            <a:r>
              <a:rPr lang="en-US" sz="2000" b="1" dirty="0"/>
              <a:t>from</a:t>
            </a:r>
            <a:r>
              <a:rPr lang="en-US" sz="2000" dirty="0"/>
              <a:t> student </a:t>
            </a:r>
            <a:r>
              <a:rPr lang="en-US" sz="2000" b="1" dirty="0"/>
              <a:t>where</a:t>
            </a:r>
            <a:r>
              <a:rPr lang="en-US" sz="2000" dirty="0"/>
              <a:t> id=140310102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b="1" dirty="0"/>
              <a:t>select</a:t>
            </a:r>
            <a:r>
              <a:rPr lang="en-US" sz="2000" dirty="0"/>
              <a:t> name </a:t>
            </a:r>
            <a:r>
              <a:rPr lang="en-US" sz="2000" b="1" dirty="0"/>
              <a:t>from</a:t>
            </a:r>
            <a:r>
              <a:rPr lang="en-US" sz="2000" dirty="0"/>
              <a:t> student </a:t>
            </a:r>
            <a:r>
              <a:rPr lang="en-US" sz="2000" b="1" dirty="0"/>
              <a:t>where</a:t>
            </a:r>
            <a:r>
              <a:rPr lang="en-US" sz="2000" dirty="0"/>
              <a:t> id </a:t>
            </a:r>
            <a:r>
              <a:rPr lang="en-US" sz="2000" b="1" dirty="0"/>
              <a:t>like</a:t>
            </a:r>
            <a:r>
              <a:rPr lang="en-US" sz="2000" dirty="0"/>
              <a:t> '1403101%';</a:t>
            </a:r>
          </a:p>
        </p:txBody>
      </p:sp>
    </p:spTree>
    <p:extLst>
      <p:ext uri="{BB962C8B-B14F-4D97-AF65-F5344CB8AC3E}">
        <p14:creationId xmlns:p14="http://schemas.microsoft.com/office/powerpoint/2010/main" val="30848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SQLite3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07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参数化查询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更多信息参见</a:t>
            </a:r>
            <a:endParaRPr lang="en-US" altLang="zh-CN" dirty="0" smtClean="0"/>
          </a:p>
          <a:p>
            <a:pPr lvl="1"/>
            <a:r>
              <a:rPr lang="en-US" dirty="0">
                <a:hlinkClick r:id="rId2"/>
              </a:rPr>
              <a:t>http://docs.python.org/2/library/sqlite3.</a:t>
            </a:r>
            <a:r>
              <a:rPr lang="en-US" dirty="0" smtClean="0">
                <a:hlinkClick r:id="rId2"/>
              </a:rPr>
              <a:t>html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04901"/>
            <a:ext cx="7632848" cy="4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Django</a:t>
            </a:r>
            <a:r>
              <a:rPr lang="zh-CN" altLang="en-US" dirty="0" smtClean="0"/>
              <a:t>是什么</a:t>
            </a:r>
            <a:r>
              <a:rPr lang="en-US" altLang="zh-CN" dirty="0" smtClean="0"/>
              <a:t>?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 Python </a:t>
            </a:r>
            <a:r>
              <a:rPr lang="zh-CN" altLang="en-US" dirty="0" smtClean="0"/>
              <a:t>的开源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开发框架</a:t>
            </a:r>
            <a:endParaRPr lang="en-US" altLang="zh-CN" dirty="0" smtClean="0"/>
          </a:p>
          <a:p>
            <a:r>
              <a:rPr lang="en-US" altLang="zh-CN" dirty="0" smtClean="0"/>
              <a:t>2005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月开始发布</a:t>
            </a:r>
            <a:endParaRPr lang="en-US" altLang="zh-CN" dirty="0" smtClean="0"/>
          </a:p>
          <a:p>
            <a:r>
              <a:rPr lang="zh-CN" altLang="en-US" dirty="0" smtClean="0"/>
              <a:t>最新版本</a:t>
            </a:r>
            <a:r>
              <a:rPr lang="en-US" altLang="zh-CN" dirty="0" smtClean="0"/>
              <a:t>1.6.5</a:t>
            </a:r>
          </a:p>
          <a:p>
            <a:r>
              <a:rPr lang="en-US" altLang="zh-CN" dirty="0" err="1" smtClean="0"/>
              <a:t>Django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的发音：</a:t>
            </a:r>
            <a:r>
              <a:rPr lang="en-US" altLang="zh-CN" dirty="0"/>
              <a:t>JANG-</a:t>
            </a:r>
            <a:r>
              <a:rPr lang="en-US" altLang="zh-CN" dirty="0" smtClean="0"/>
              <a:t>oh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http://red-bean.com/~adrian/</a:t>
            </a:r>
            <a:r>
              <a:rPr lang="en-US" altLang="zh-CN" dirty="0" smtClean="0">
                <a:hlinkClick r:id="rId3"/>
              </a:rPr>
              <a:t>django_pronunciation.mp3</a:t>
            </a:r>
            <a:r>
              <a:rPr lang="en-US" altLang="zh-CN" dirty="0" smtClean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106" y="4221088"/>
            <a:ext cx="4875118" cy="22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的网站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3528" y="1124744"/>
            <a:ext cx="5583237" cy="4525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700808"/>
            <a:ext cx="6806642" cy="433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2492896"/>
            <a:ext cx="7443041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01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Django</a:t>
            </a:r>
            <a:r>
              <a:rPr lang="zh-CN" altLang="en-US" dirty="0" smtClean="0"/>
              <a:t>的设计理念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</a:t>
            </a:r>
            <a:r>
              <a:rPr lang="en-US" altLang="zh-CN" dirty="0"/>
              <a:t>W</a:t>
            </a:r>
            <a:r>
              <a:rPr lang="en-US" altLang="zh-CN" dirty="0" smtClean="0"/>
              <a:t>eb</a:t>
            </a:r>
            <a:r>
              <a:rPr lang="zh-CN" altLang="en-US" dirty="0" smtClean="0"/>
              <a:t>开发人员更便捷地开发网站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采用</a:t>
            </a:r>
            <a:r>
              <a:rPr lang="en-US" altLang="zh-CN" dirty="0" smtClean="0"/>
              <a:t>MTV</a:t>
            </a:r>
            <a:r>
              <a:rPr lang="zh-CN" altLang="en-US" dirty="0" smtClean="0"/>
              <a:t>设计</a:t>
            </a:r>
            <a:r>
              <a:rPr lang="zh-CN" altLang="en-US" dirty="0"/>
              <a:t>模式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 - Model (</a:t>
            </a:r>
            <a:r>
              <a:rPr lang="zh-CN" altLang="en-US" dirty="0"/>
              <a:t>模型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 - Template (</a:t>
            </a:r>
            <a:r>
              <a:rPr lang="zh-CN" altLang="en-US" dirty="0"/>
              <a:t>模板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V - View (</a:t>
            </a:r>
            <a:r>
              <a:rPr lang="zh-CN" altLang="en-US" dirty="0"/>
              <a:t>视图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7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我们上网时发生了什么？</a:t>
            </a:r>
            <a:endParaRPr lang="zh-CN" altLang="en-US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1772816"/>
            <a:ext cx="1331233" cy="160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696" y="2080320"/>
            <a:ext cx="1260857" cy="132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接箭头连接符 14"/>
          <p:cNvCxnSpPr/>
          <p:nvPr/>
        </p:nvCxnSpPr>
        <p:spPr>
          <a:xfrm>
            <a:off x="3563888" y="2582635"/>
            <a:ext cx="1584176" cy="0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563888" y="2944416"/>
            <a:ext cx="1584176" cy="0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35276" y="1936304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/>
              <a:t>请求</a:t>
            </a:r>
            <a:endParaRPr lang="en-US" altLang="zh-CN" sz="1400" dirty="0" smtClean="0"/>
          </a:p>
          <a:p>
            <a:r>
              <a:rPr lang="en-US" altLang="zh-CN" sz="1400" dirty="0" smtClean="0"/>
              <a:t>request</a:t>
            </a:r>
            <a:endParaRPr lang="zh-CN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75607" y="2944416"/>
            <a:ext cx="92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/>
              <a:t>响应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response</a:t>
            </a:r>
            <a:endParaRPr lang="zh-CN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588224" y="2204864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lang="zh-CN" altLang="en-US" sz="5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椭圆形标注 21"/>
          <p:cNvSpPr/>
          <p:nvPr/>
        </p:nvSpPr>
        <p:spPr>
          <a:xfrm>
            <a:off x="683568" y="3645024"/>
            <a:ext cx="7704856" cy="3024336"/>
          </a:xfrm>
          <a:prstGeom prst="wedgeEllipseCallout">
            <a:avLst>
              <a:gd name="adj1" fmla="val 22634"/>
              <a:gd name="adj2" fmla="val -76519"/>
            </a:avLst>
          </a:prstGeom>
          <a:solidFill>
            <a:srgbClr val="92D050">
              <a:alpha val="34118"/>
            </a:srgbClr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流程图: 磁盘 22"/>
          <p:cNvSpPr/>
          <p:nvPr/>
        </p:nvSpPr>
        <p:spPr>
          <a:xfrm>
            <a:off x="2699792" y="5589240"/>
            <a:ext cx="1224136" cy="720080"/>
          </a:xfrm>
          <a:prstGeom prst="flowChartMagneticDisk">
            <a:avLst/>
          </a:prstGeom>
          <a:solidFill>
            <a:srgbClr val="CCFF99"/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103C29"/>
                </a:solidFill>
              </a:rPr>
              <a:t>数据库</a:t>
            </a:r>
          </a:p>
        </p:txBody>
      </p:sp>
      <p:sp>
        <p:nvSpPr>
          <p:cNvPr id="24" name="矩形 23"/>
          <p:cNvSpPr/>
          <p:nvPr/>
        </p:nvSpPr>
        <p:spPr>
          <a:xfrm>
            <a:off x="1619672" y="4509120"/>
            <a:ext cx="1368152" cy="576064"/>
          </a:xfrm>
          <a:prstGeom prst="rect">
            <a:avLst/>
          </a:prstGeom>
          <a:solidFill>
            <a:srgbClr val="CCFF99"/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103C29"/>
                </a:solidFill>
              </a:rPr>
              <a:t>模型</a:t>
            </a:r>
            <a:endParaRPr lang="en-US" altLang="zh-CN" sz="1600" b="1" dirty="0" smtClean="0">
              <a:solidFill>
                <a:srgbClr val="103C29"/>
              </a:solidFill>
            </a:endParaRPr>
          </a:p>
          <a:p>
            <a:pPr algn="ctr"/>
            <a:r>
              <a:rPr lang="en-US" altLang="zh-CN" sz="1600" b="1" dirty="0" smtClean="0">
                <a:solidFill>
                  <a:srgbClr val="103C29"/>
                </a:solidFill>
              </a:rPr>
              <a:t>Model</a:t>
            </a:r>
            <a:endParaRPr lang="zh-CN" altLang="en-US" sz="1600" b="1" dirty="0">
              <a:solidFill>
                <a:srgbClr val="103C29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79912" y="4509120"/>
            <a:ext cx="1368152" cy="576064"/>
          </a:xfrm>
          <a:prstGeom prst="rect">
            <a:avLst/>
          </a:prstGeom>
          <a:solidFill>
            <a:srgbClr val="CCFF99"/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103C29"/>
                </a:solidFill>
              </a:rPr>
              <a:t>视图</a:t>
            </a:r>
            <a:endParaRPr lang="en-US" altLang="zh-CN" sz="1600" b="1" dirty="0" smtClean="0">
              <a:solidFill>
                <a:srgbClr val="103C29"/>
              </a:solidFill>
            </a:endParaRPr>
          </a:p>
          <a:p>
            <a:pPr algn="ctr"/>
            <a:r>
              <a:rPr lang="en-US" altLang="zh-CN" sz="1600" b="1" dirty="0" smtClean="0">
                <a:solidFill>
                  <a:srgbClr val="103C29"/>
                </a:solidFill>
              </a:rPr>
              <a:t>View</a:t>
            </a:r>
            <a:endParaRPr lang="zh-CN" altLang="en-US" sz="1600" b="1" dirty="0">
              <a:solidFill>
                <a:srgbClr val="103C29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40152" y="4509120"/>
            <a:ext cx="1368152" cy="576064"/>
          </a:xfrm>
          <a:prstGeom prst="rect">
            <a:avLst/>
          </a:prstGeom>
          <a:solidFill>
            <a:srgbClr val="CCFF99"/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103C29"/>
                </a:solidFill>
              </a:rPr>
              <a:t>模板</a:t>
            </a:r>
            <a:endParaRPr lang="en-US" altLang="zh-CN" sz="1600" b="1" dirty="0" smtClean="0">
              <a:solidFill>
                <a:srgbClr val="103C29"/>
              </a:solidFill>
            </a:endParaRPr>
          </a:p>
          <a:p>
            <a:pPr algn="ctr"/>
            <a:r>
              <a:rPr lang="en-US" altLang="zh-CN" sz="1600" b="1" dirty="0" smtClean="0">
                <a:solidFill>
                  <a:srgbClr val="103C29"/>
                </a:solidFill>
              </a:rPr>
              <a:t>Template</a:t>
            </a:r>
            <a:endParaRPr lang="zh-CN" altLang="en-US" sz="1600" b="1" dirty="0">
              <a:solidFill>
                <a:srgbClr val="103C29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472909" y="3861048"/>
            <a:ext cx="739051" cy="504056"/>
            <a:chOff x="3472909" y="3861048"/>
            <a:chExt cx="739051" cy="504056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4211960" y="3861048"/>
              <a:ext cx="0" cy="504056"/>
            </a:xfrm>
            <a:prstGeom prst="straightConnector1">
              <a:avLst/>
            </a:prstGeom>
            <a:ln w="57150">
              <a:solidFill>
                <a:srgbClr val="0048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472909" y="3861048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103C29"/>
                  </a:solidFill>
                </a:rPr>
                <a:t>请求</a:t>
              </a:r>
              <a:endParaRPr lang="zh-CN" altLang="en-US" sz="1400" b="1" dirty="0">
                <a:solidFill>
                  <a:srgbClr val="103C29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788024" y="3861048"/>
            <a:ext cx="718867" cy="504056"/>
            <a:chOff x="4788024" y="3861048"/>
            <a:chExt cx="718867" cy="504056"/>
          </a:xfrm>
        </p:grpSpPr>
        <p:cxnSp>
          <p:nvCxnSpPr>
            <p:cNvPr id="30" name="直接箭头连接符 29"/>
            <p:cNvCxnSpPr/>
            <p:nvPr/>
          </p:nvCxnSpPr>
          <p:spPr>
            <a:xfrm flipV="1">
              <a:off x="4788024" y="3861048"/>
              <a:ext cx="0" cy="504056"/>
            </a:xfrm>
            <a:prstGeom prst="straightConnector1">
              <a:avLst/>
            </a:prstGeom>
            <a:ln w="57150">
              <a:solidFill>
                <a:srgbClr val="0048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950328" y="3888480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103C29"/>
                  </a:solidFill>
                </a:rPr>
                <a:t>响应</a:t>
              </a:r>
              <a:endParaRPr lang="zh-CN" altLang="en-US" sz="1400" b="1" dirty="0">
                <a:solidFill>
                  <a:srgbClr val="103C29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508104" y="5301208"/>
            <a:ext cx="1584176" cy="1008112"/>
            <a:chOff x="5508104" y="5301208"/>
            <a:chExt cx="1584176" cy="1008112"/>
          </a:xfrm>
        </p:grpSpPr>
        <p:sp>
          <p:nvSpPr>
            <p:cNvPr id="28" name="椭圆形标注 27"/>
            <p:cNvSpPr/>
            <p:nvPr/>
          </p:nvSpPr>
          <p:spPr>
            <a:xfrm>
              <a:off x="5508104" y="5301208"/>
              <a:ext cx="1584176" cy="1008112"/>
            </a:xfrm>
            <a:prstGeom prst="wedgeEllipseCallout">
              <a:avLst>
                <a:gd name="adj1" fmla="val 21552"/>
                <a:gd name="adj2" fmla="val -73417"/>
              </a:avLst>
            </a:prstGeom>
            <a:solidFill>
              <a:srgbClr val="CCFF99"/>
            </a:solidFill>
            <a:ln>
              <a:solidFill>
                <a:srgbClr val="0048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 smtClean="0">
                <a:ln>
                  <a:solidFill>
                    <a:schemeClr val="tx1"/>
                  </a:solidFill>
                  <a:prstDash val="sysDot"/>
                </a:ln>
                <a:solidFill>
                  <a:srgbClr val="103C29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40152" y="5546365"/>
              <a:ext cx="723528" cy="546931"/>
              <a:chOff x="5148064" y="5589240"/>
              <a:chExt cx="939552" cy="690947"/>
            </a:xfrm>
          </p:grpSpPr>
          <p:pic>
            <p:nvPicPr>
              <p:cNvPr id="42" name="Picture 7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5589240"/>
                <a:ext cx="795536" cy="546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7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5661248"/>
                <a:ext cx="795536" cy="546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7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080" y="5733256"/>
                <a:ext cx="795536" cy="546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45" name="直接箭头连接符 44"/>
          <p:cNvCxnSpPr/>
          <p:nvPr/>
        </p:nvCxnSpPr>
        <p:spPr>
          <a:xfrm>
            <a:off x="3059904" y="4941168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5220144" y="4653136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5220016" y="4941168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059904" y="4653136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1800000">
            <a:off x="2375590" y="5336768"/>
            <a:ext cx="540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800000" flipH="1">
            <a:off x="2807638" y="5336768"/>
            <a:ext cx="540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5508104" y="2492896"/>
            <a:ext cx="3456384" cy="4176464"/>
            <a:chOff x="4139952" y="1556792"/>
            <a:chExt cx="3456384" cy="417646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556792"/>
              <a:ext cx="3456384" cy="41764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矩形 56"/>
            <p:cNvSpPr/>
            <p:nvPr/>
          </p:nvSpPr>
          <p:spPr>
            <a:xfrm>
              <a:off x="4355976" y="3429000"/>
              <a:ext cx="1152000" cy="288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{{name}}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5925864" y="3903912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{{</a:t>
              </a:r>
              <a:r>
                <a:rPr lang="en-US" altLang="zh-CN" sz="1100" dirty="0" smtClean="0"/>
                <a:t>author</a:t>
              </a:r>
              <a:r>
                <a:rPr lang="en-US" altLang="zh-CN" sz="1200" dirty="0" smtClean="0"/>
                <a:t>}}</a:t>
              </a:r>
              <a:endParaRPr lang="zh-CN" altLang="en-US" sz="12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6035400" y="4105648"/>
              <a:ext cx="1224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{{</a:t>
              </a:r>
              <a:r>
                <a:rPr lang="en-US" altLang="zh-CN" sz="1100" dirty="0" smtClean="0"/>
                <a:t>publisher</a:t>
              </a:r>
              <a:r>
                <a:rPr lang="en-US" altLang="zh-CN" sz="1200" dirty="0" smtClean="0"/>
                <a:t>}}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027152" y="4307400"/>
              <a:ext cx="1224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{{</a:t>
              </a:r>
              <a:r>
                <a:rPr lang="en-US" altLang="zh-CN" sz="1050" dirty="0" err="1" smtClean="0"/>
                <a:t>pub_year</a:t>
              </a:r>
              <a:r>
                <a:rPr lang="en-US" altLang="zh-CN" sz="1100" dirty="0" smtClean="0"/>
                <a:t>}}</a:t>
              </a:r>
              <a:endParaRPr lang="zh-CN" altLang="en-US" sz="11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5925864" y="4509136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{{pages}}</a:t>
              </a:r>
              <a:endParaRPr lang="zh-CN" altLang="en-US" sz="11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5925864" y="4710872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{{price}}</a:t>
              </a:r>
              <a:endParaRPr lang="zh-CN" altLang="en-US" sz="110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5925864" y="4912024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{{type}}</a:t>
              </a:r>
              <a:endParaRPr lang="zh-CN" altLang="en-US" sz="110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925864" y="5099472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{{series}}</a:t>
              </a:r>
              <a:endParaRPr lang="zh-CN" altLang="en-US" sz="11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5925864" y="5286936"/>
              <a:ext cx="1332000" cy="144000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{{</a:t>
              </a:r>
              <a:r>
                <a:rPr lang="en-US" altLang="zh-CN" sz="1100" dirty="0" err="1" smtClean="0"/>
                <a:t>isbn</a:t>
              </a:r>
              <a:r>
                <a:rPr lang="en-US" altLang="zh-CN" sz="1100" dirty="0" smtClean="0"/>
                <a:t>}}</a:t>
              </a:r>
              <a:endParaRPr lang="zh-CN" altLang="en-US" sz="11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355976" y="3861048"/>
              <a:ext cx="1152128" cy="1656184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{{</a:t>
              </a:r>
              <a:r>
                <a:rPr lang="en-US" altLang="zh-CN" sz="1400" dirty="0" err="1" smtClean="0"/>
                <a:t>img</a:t>
              </a:r>
              <a:r>
                <a:rPr lang="en-US" altLang="zh-CN" sz="1400" dirty="0" smtClean="0"/>
                <a:t>}}</a:t>
              </a:r>
              <a:endParaRPr lang="zh-CN" altLang="en-US" sz="1400" dirty="0"/>
            </a:p>
          </p:txBody>
        </p:sp>
      </p:grpSp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366"/>
              </p:ext>
            </p:extLst>
          </p:nvPr>
        </p:nvGraphicFramePr>
        <p:xfrm>
          <a:off x="251520" y="2852936"/>
          <a:ext cx="3168351" cy="3741840"/>
        </p:xfrm>
        <a:graphic>
          <a:graphicData uri="http://schemas.openxmlformats.org/drawingml/2006/table">
            <a:tbl>
              <a:tblPr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905242"/>
                <a:gridCol w="2263109"/>
              </a:tblGrid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书名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红楼梦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作者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曹雪芹</a:t>
                      </a:r>
                      <a:r>
                        <a:rPr lang="en-US" altLang="zh-CN" sz="1600" b="1" dirty="0" smtClean="0"/>
                        <a:t>/</a:t>
                      </a:r>
                      <a:r>
                        <a:rPr lang="zh-CN" altLang="en-US" sz="1600" b="1" dirty="0" smtClean="0"/>
                        <a:t>高鹗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出版社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人民文学出版社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出版年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1996-12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页数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1606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定价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59.70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装帧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平装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丛书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中国古典文学读本丛书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ISBN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9787020002207</a:t>
                      </a:r>
                      <a:endParaRPr lang="zh-CN" altLang="en-US" sz="1600" b="1" dirty="0"/>
                    </a:p>
                  </a:txBody>
                  <a:tcPr/>
                </a:tc>
              </a:tr>
              <a:tr h="374184"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图片</a:t>
                      </a:r>
                      <a:endParaRPr lang="zh-CN" altLang="en-US" sz="1600" b="1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s1070959.jpg</a:t>
                      </a:r>
                      <a:endParaRPr lang="zh-CN" altLang="en-US" sz="16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2492896"/>
            <a:ext cx="3456384" cy="4176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6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我们上网时发生了什么？</a:t>
            </a:r>
            <a:endParaRPr lang="zh-CN" altLang="en-US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1772816"/>
            <a:ext cx="1331233" cy="160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696" y="2080320"/>
            <a:ext cx="1260857" cy="132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接箭头连接符 14"/>
          <p:cNvCxnSpPr/>
          <p:nvPr/>
        </p:nvCxnSpPr>
        <p:spPr>
          <a:xfrm>
            <a:off x="3563888" y="2582635"/>
            <a:ext cx="1584176" cy="0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563888" y="2944416"/>
            <a:ext cx="1584176" cy="0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4399" y="1936304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/>
              <a:t>请求</a:t>
            </a:r>
            <a:endParaRPr lang="en-US" altLang="zh-CN" sz="1600" dirty="0" smtClean="0"/>
          </a:p>
          <a:p>
            <a:r>
              <a:rPr lang="en-US" altLang="zh-CN" sz="1600" dirty="0" smtClean="0"/>
              <a:t>request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3303" y="2944416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/>
              <a:t>响应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response</a:t>
            </a:r>
            <a:endParaRPr lang="zh-CN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588224" y="2204864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lang="zh-CN" altLang="en-US" sz="60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椭圆形标注 21"/>
          <p:cNvSpPr/>
          <p:nvPr/>
        </p:nvSpPr>
        <p:spPr>
          <a:xfrm>
            <a:off x="683568" y="3645024"/>
            <a:ext cx="7704856" cy="3024336"/>
          </a:xfrm>
          <a:prstGeom prst="wedgeEllipseCallout">
            <a:avLst>
              <a:gd name="adj1" fmla="val 22634"/>
              <a:gd name="adj2" fmla="val -76519"/>
            </a:avLst>
          </a:prstGeom>
          <a:solidFill>
            <a:srgbClr val="92D050">
              <a:alpha val="34118"/>
            </a:srgbClr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211960" y="3861048"/>
            <a:ext cx="0" cy="504056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11760" y="3861048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103C29"/>
                </a:solidFill>
              </a:rPr>
              <a:t>“来一份锅包肉”</a:t>
            </a:r>
            <a:endParaRPr lang="zh-CN" altLang="en-US" sz="1600" b="1" dirty="0">
              <a:solidFill>
                <a:srgbClr val="103C29"/>
              </a:solidFill>
            </a:endParaRPr>
          </a:p>
        </p:txBody>
      </p:sp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00192" y="4509120"/>
            <a:ext cx="792088" cy="54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图片 38" descr="厨师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48876"/>
            <a:ext cx="1080120" cy="1184380"/>
          </a:xfrm>
          <a:prstGeom prst="rect">
            <a:avLst/>
          </a:prstGeom>
        </p:spPr>
      </p:pic>
      <p:pic>
        <p:nvPicPr>
          <p:cNvPr id="40" name="图片 39" descr="勺子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4437112"/>
            <a:ext cx="1080120" cy="691277"/>
          </a:xfrm>
          <a:prstGeom prst="rect">
            <a:avLst/>
          </a:prstGeom>
        </p:spPr>
      </p:pic>
      <p:pic>
        <p:nvPicPr>
          <p:cNvPr id="41" name="图片 40" descr="food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5514969"/>
            <a:ext cx="936104" cy="794351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V="1">
            <a:off x="4788024" y="3861048"/>
            <a:ext cx="0" cy="504056"/>
          </a:xfrm>
          <a:prstGeom prst="straightConnector1">
            <a:avLst/>
          </a:prstGeom>
          <a:ln w="5715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food_plate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3861048"/>
            <a:ext cx="831798" cy="439625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/>
        </p:nvCxnSpPr>
        <p:spPr>
          <a:xfrm>
            <a:off x="3059904" y="4941168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220144" y="4653136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5220016" y="4941168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3059904" y="4653136"/>
            <a:ext cx="648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1800000">
            <a:off x="2375590" y="5336768"/>
            <a:ext cx="540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rot="1800000" flipH="1">
            <a:off x="2807638" y="5336768"/>
            <a:ext cx="540000" cy="0"/>
          </a:xfrm>
          <a:prstGeom prst="straightConnector1">
            <a:avLst/>
          </a:prstGeom>
          <a:ln w="38100">
            <a:solidFill>
              <a:srgbClr val="004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75656" y="465313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103C29"/>
                </a:solidFill>
              </a:rPr>
              <a:t>M</a:t>
            </a:r>
            <a:endParaRPr lang="zh-CN" altLang="en-US" sz="2000" b="1" dirty="0">
              <a:solidFill>
                <a:srgbClr val="103C29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11400" y="5261138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103C29"/>
                </a:solidFill>
              </a:rPr>
              <a:t>V</a:t>
            </a:r>
            <a:endParaRPr lang="zh-CN" altLang="en-US" sz="2000" b="1" dirty="0">
              <a:solidFill>
                <a:srgbClr val="103C29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516216" y="508518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103C29"/>
                </a:solidFill>
              </a:rPr>
              <a:t>T</a:t>
            </a:r>
            <a:endParaRPr lang="zh-CN" altLang="en-US" sz="2000" b="1" dirty="0">
              <a:solidFill>
                <a:srgbClr val="103C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3" grpId="0"/>
      <p:bldP spid="6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Django</a:t>
            </a:r>
            <a:r>
              <a:rPr lang="zh-CN" altLang="en-US" dirty="0" smtClean="0"/>
              <a:t>的安装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下载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https://www.djangoproject.com/download/1.6.5/tarball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r>
              <a:rPr lang="zh-CN" altLang="en-US" dirty="0" smtClean="0"/>
              <a:t>解压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系统命令行，</a:t>
            </a:r>
            <a:r>
              <a:rPr lang="en-US" altLang="zh-CN" dirty="0" smtClean="0"/>
              <a:t>cd </a:t>
            </a:r>
            <a:r>
              <a:rPr lang="zh-CN" altLang="en-US" dirty="0" smtClean="0"/>
              <a:t>到解压目录</a:t>
            </a:r>
            <a:endParaRPr lang="en-US" altLang="zh-CN" dirty="0" smtClean="0"/>
          </a:p>
          <a:p>
            <a:r>
              <a:rPr lang="zh-CN" altLang="en-US" dirty="0" smtClean="0"/>
              <a:t>运行</a:t>
            </a:r>
            <a:endParaRPr lang="en-US" altLang="zh-CN" dirty="0" smtClean="0"/>
          </a:p>
          <a:p>
            <a:pPr lvl="1"/>
            <a:r>
              <a:rPr lang="en-US" altLang="zh-CN" dirty="0"/>
              <a:t>python </a:t>
            </a:r>
            <a:r>
              <a:rPr lang="en-US" altLang="zh-CN" dirty="0" err="1"/>
              <a:t>setup.py</a:t>
            </a:r>
            <a:r>
              <a:rPr lang="en-US" altLang="zh-CN" dirty="0"/>
              <a:t> </a:t>
            </a:r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46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startproject</a:t>
            </a:r>
            <a:endParaRPr lang="zh-CN" altLang="en-US" dirty="0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i="1" dirty="0" smtClean="0"/>
              <a:t> </a:t>
            </a:r>
            <a:endParaRPr lang="zh-CN" altLang="en-US" i="1" dirty="0" smtClean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27584" y="1988840"/>
          <a:ext cx="76328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 django-admin.py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startproject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mysite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96952"/>
            <a:ext cx="71120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832" y="1143000"/>
            <a:ext cx="5779368" cy="4953000"/>
          </a:xfrm>
        </p:spPr>
        <p:txBody>
          <a:bodyPr/>
          <a:lstStyle/>
          <a:p>
            <a:r>
              <a:rPr lang="en-US" altLang="zh-CN" b="0" dirty="0"/>
              <a:t>Viktor </a:t>
            </a:r>
            <a:r>
              <a:rPr lang="en-US" altLang="zh-CN" b="0" dirty="0" smtClean="0"/>
              <a:t>Mayer-</a:t>
            </a:r>
            <a:r>
              <a:rPr lang="en-US" altLang="zh-CN" b="0" dirty="0" err="1" smtClean="0"/>
              <a:t>Schönberger</a:t>
            </a:r>
            <a:endParaRPr lang="en-US" altLang="zh-CN" b="0" dirty="0" smtClean="0"/>
          </a:p>
          <a:p>
            <a:r>
              <a:rPr lang="zh-CN" altLang="en-US" b="0" dirty="0"/>
              <a:t>维克托</a:t>
            </a:r>
            <a:r>
              <a:rPr lang="en-US" altLang="zh-CN" b="0" dirty="0"/>
              <a:t>·</a:t>
            </a:r>
            <a:r>
              <a:rPr lang="zh-CN" altLang="en-US" b="0" dirty="0"/>
              <a:t>迈尔</a:t>
            </a:r>
            <a:r>
              <a:rPr lang="en-US" altLang="zh-CN" b="0" dirty="0"/>
              <a:t>-</a:t>
            </a:r>
            <a:r>
              <a:rPr lang="zh-CN" altLang="en-US" b="0" dirty="0"/>
              <a:t>舍恩伯</a:t>
            </a:r>
            <a:r>
              <a:rPr lang="zh-CN" altLang="en-US" b="0" dirty="0" smtClean="0"/>
              <a:t>格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/>
              <a:t>大数据时代（</a:t>
            </a:r>
            <a:r>
              <a:rPr lang="en-US" altLang="zh-CN" b="0" dirty="0"/>
              <a:t>Big </a:t>
            </a:r>
            <a:r>
              <a:rPr lang="en-US" altLang="zh-CN" b="0" dirty="0" err="1"/>
              <a:t>Data:A</a:t>
            </a:r>
            <a:r>
              <a:rPr lang="en-US" altLang="zh-CN" b="0" dirty="0"/>
              <a:t> Revolution That Will Transform How We Live, Work, and Think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en-US" altLang="zh-CN" b="0" dirty="0" smtClean="0"/>
              <a:t>2010</a:t>
            </a:r>
            <a:endParaRPr lang="zh-CN" altLang="en-US" dirty="0"/>
          </a:p>
        </p:txBody>
      </p:sp>
      <p:pic>
        <p:nvPicPr>
          <p:cNvPr id="1026" name="Picture 2" descr="http://g.hiphotos.baidu.com/baike/s%3D220/sign=2fea4a5fc9177f3e1434fb0f40ce3bb9/43a7d933c895d14353693cca73f082025aaf07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2" y="1628800"/>
            <a:ext cx="270422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13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runserver</a:t>
            </a:r>
            <a:endParaRPr lang="zh-CN" altLang="en-US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468313" y="1783357"/>
            <a:ext cx="8229600" cy="4525963"/>
          </a:xfrm>
        </p:spPr>
        <p:txBody>
          <a:bodyPr/>
          <a:lstStyle/>
          <a:p>
            <a:pPr>
              <a:buNone/>
            </a:pPr>
            <a:endParaRPr lang="en-US" altLang="zh-CN" dirty="0" smtClean="0"/>
          </a:p>
          <a:p>
            <a:r>
              <a:rPr lang="zh-CN" altLang="en-US" sz="2800" dirty="0" smtClean="0"/>
              <a:t>默认地址和端口：</a:t>
            </a:r>
            <a:r>
              <a:rPr lang="en-US" altLang="zh-CN" sz="2800" dirty="0" smtClean="0"/>
              <a:t>127.0.0.1:8000</a:t>
            </a:r>
          </a:p>
          <a:p>
            <a:r>
              <a:rPr lang="zh-CN" altLang="en-US" sz="2800" dirty="0" smtClean="0"/>
              <a:t>使用浏览器访问</a:t>
            </a: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83568" y="1834024"/>
          <a:ext cx="76328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 python manage.py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runserver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429000"/>
            <a:ext cx="6438900" cy="295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2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startapp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26991"/>
              </p:ext>
            </p:extLst>
          </p:nvPr>
        </p:nvGraphicFramePr>
        <p:xfrm>
          <a:off x="683568" y="3140968"/>
          <a:ext cx="4464496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settings.py #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INSTALLED_APPS = 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django.contrib.auth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django.contrib.contenttypes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django.contrib.sessions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django.contrib.sites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</a:t>
                      </a:r>
                      <a:r>
                        <a:rPr lang="en-US" altLang="zh-CN" sz="16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addr_book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28421"/>
              </p:ext>
            </p:extLst>
          </p:nvPr>
        </p:nvGraphicFramePr>
        <p:xfrm>
          <a:off x="683568" y="1834024"/>
          <a:ext cx="76328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 python manage.py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startapp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addr_book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780927"/>
            <a:ext cx="3600400" cy="330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0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03C29"/>
                </a:solidFill>
                <a:latin typeface="+mj-lt"/>
                <a:ea typeface="+mj-ea"/>
                <a:cs typeface="+mj-cs"/>
              </a:rPr>
              <a:t>第一份视图（</a:t>
            </a:r>
            <a:r>
              <a:rPr lang="en-US" altLang="zh-CN" dirty="0" smtClean="0">
                <a:solidFill>
                  <a:srgbClr val="103C29"/>
                </a:solidFill>
                <a:latin typeface="+mj-lt"/>
                <a:ea typeface="+mj-ea"/>
                <a:cs typeface="+mj-cs"/>
              </a:rPr>
              <a:t>view</a:t>
            </a:r>
            <a:r>
              <a:rPr lang="zh-CN" altLang="en-US" dirty="0" smtClean="0">
                <a:solidFill>
                  <a:srgbClr val="103C29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dirty="0">
              <a:solidFill>
                <a:srgbClr val="103C2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err="1" smtClean="0"/>
              <a:t>addr_book</a:t>
            </a:r>
            <a:r>
              <a:rPr lang="zh-CN" altLang="en-US" dirty="0" smtClean="0"/>
              <a:t>目录下的</a:t>
            </a:r>
            <a:r>
              <a:rPr lang="en-US" altLang="zh-CN" dirty="0" smtClean="0"/>
              <a:t>views.py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83568" y="2420888"/>
          <a:ext cx="763284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15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django.http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HttpResponse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def hello(request):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return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HttpResponse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("Hello world")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82954"/>
              </p:ext>
            </p:extLst>
          </p:nvPr>
        </p:nvGraphicFramePr>
        <p:xfrm>
          <a:off x="683568" y="4077072"/>
          <a:ext cx="763284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15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功能：返回一个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HttpResponse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对象，这个对象包含了文本 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”Hello world”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；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参数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request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包含当前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Web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请求信息，本例中不管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request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包含的信息是什么，都返回 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”Hello world”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。</a:t>
                      </a:r>
                      <a:endParaRPr lang="zh-CN" altLang="en-US" sz="16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2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03C29"/>
                </a:solidFill>
                <a:latin typeface="+mj-lt"/>
                <a:ea typeface="+mj-ea"/>
                <a:cs typeface="+mj-cs"/>
              </a:rPr>
              <a:t>第一个</a:t>
            </a:r>
            <a:r>
              <a:rPr lang="en-US" altLang="zh-CN" dirty="0" err="1" smtClean="0">
                <a:solidFill>
                  <a:srgbClr val="103C29"/>
                </a:solidFill>
                <a:latin typeface="+mj-lt"/>
                <a:ea typeface="+mj-ea"/>
                <a:cs typeface="+mj-cs"/>
              </a:rPr>
              <a:t>URLconf</a:t>
            </a:r>
            <a:endParaRPr lang="zh-CN" altLang="en-US" dirty="0">
              <a:solidFill>
                <a:srgbClr val="103C2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err="1" smtClean="0"/>
              <a:t>mysite</a:t>
            </a:r>
            <a:r>
              <a:rPr lang="zh-CN" altLang="en-US" dirty="0" smtClean="0"/>
              <a:t>目录下的</a:t>
            </a:r>
            <a:r>
              <a:rPr lang="en-US" altLang="zh-CN" dirty="0" smtClean="0"/>
              <a:t>urls.py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52825"/>
              </p:ext>
            </p:extLst>
          </p:nvPr>
        </p:nvGraphicFramePr>
        <p:xfrm>
          <a:off x="755576" y="2316440"/>
          <a:ext cx="7632848" cy="140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4005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django.conf.urls.defaults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*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urlpatterns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= patterns('',</a:t>
                      </a:r>
                      <a:endParaRPr lang="en-US" altLang="zh-CN" sz="1600" b="1" baseline="0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altLang="zh-CN" sz="1600" b="1" baseline="0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altLang="zh-CN" sz="1600" b="1" baseline="0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  <a:r>
                        <a:rPr lang="en-US" altLang="zh-CN" sz="16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'^hello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/$', '</a:t>
                      </a:r>
                      <a:r>
                        <a:rPr lang="en-US" altLang="zh-CN" sz="16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addr_book.views.hello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</a:t>
                      </a:r>
                      <a:r>
                        <a:rPr lang="en-US" altLang="zh-CN" sz="1600" b="1" baseline="0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),</a:t>
                      </a:r>
                      <a:endParaRPr lang="en-US" altLang="zh-CN" sz="1600" b="1" dirty="0" smtClean="0">
                        <a:solidFill>
                          <a:srgbClr val="C0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10022"/>
              </p:ext>
            </p:extLst>
          </p:nvPr>
        </p:nvGraphicFramePr>
        <p:xfrm>
          <a:off x="755576" y="4365104"/>
          <a:ext cx="7632848" cy="136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3681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在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r'^hello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/$', '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addr_book.views.hello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')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中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1.r'^hello/$'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为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URL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的样式，如表示：</a:t>
                      </a:r>
                      <a:r>
                        <a:rPr lang="en-US" altLang="zh-CN" sz="1600" b="0" u="sng" dirty="0" smtClean="0">
                          <a:solidFill>
                            <a:srgbClr val="0070C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http://127.0.0.1:8000/hello/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2.addr_book.views.hello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表示这个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URL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对应的视图函数；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3.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功能：告诉 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Django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，指向 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URL /hello/ 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的请求应由视图函数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hello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来处理。</a:t>
                      </a:r>
                      <a:endParaRPr lang="zh-CN" altLang="en-US" sz="16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0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测试一下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访问 </a:t>
            </a:r>
            <a:r>
              <a:rPr lang="en-US" altLang="zh-CN" sz="2000" b="1" u="sng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http://127.0.0.1:8000/hello/</a:t>
            </a:r>
          </a:p>
          <a:p>
            <a:endParaRPr lang="en-US" altLang="zh-CN" sz="2000" b="1" u="sng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CN" sz="2000" b="1" u="sng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CN" sz="2000" b="1" u="sng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CN" sz="2000" b="1" u="sng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dirty="0" smtClean="0"/>
              <a:t>查看后台访问记录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01"/>
          <a:stretch>
            <a:fillRect/>
          </a:stretch>
        </p:blipFill>
        <p:spPr bwMode="auto">
          <a:xfrm>
            <a:off x="683568" y="1844824"/>
            <a:ext cx="77343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409554"/>
            <a:ext cx="7776864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755576" y="6237312"/>
            <a:ext cx="48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动态页面：显示当前时间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76787"/>
              </p:ext>
            </p:extLst>
          </p:nvPr>
        </p:nvGraphicFramePr>
        <p:xfrm>
          <a:off x="755576" y="1556792"/>
          <a:ext cx="76328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15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views.py #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import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datetime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def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current_time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(request):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now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datetime.datetime.now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return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HttpResponse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(now)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643257"/>
              </p:ext>
            </p:extLst>
          </p:nvPr>
        </p:nvGraphicFramePr>
        <p:xfrm>
          <a:off x="755576" y="3284984"/>
          <a:ext cx="76328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115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urls.py #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django.conf.urls.defaults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*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urlpatterns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= patterns('',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 (</a:t>
                      </a:r>
                      <a:r>
                        <a:rPr lang="en-US" altLang="zh-CN" sz="1600" b="1" kern="1200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r'^time</a:t>
                      </a: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/$', '</a:t>
                      </a:r>
                      <a:r>
                        <a:rPr lang="en-US" altLang="zh-CN" sz="1600" b="1" kern="1200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addr_book.views.current_time</a:t>
                      </a: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'),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3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第一个模板（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</a:p>
          <a:p>
            <a:pPr lvl="1"/>
            <a:r>
              <a:rPr lang="en-US" altLang="zh-CN" dirty="0" smtClean="0"/>
              <a:t>Hyper Text Mark-up Language (</a:t>
            </a:r>
            <a:r>
              <a:rPr lang="zh-CN" altLang="en-US" dirty="0" smtClean="0"/>
              <a:t>超文本标记语言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3960000" cy="288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2996952"/>
            <a:ext cx="3602904" cy="288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464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第一个模板（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time.html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744908"/>
              </p:ext>
            </p:extLst>
          </p:nvPr>
        </p:nvGraphicFramePr>
        <p:xfrm>
          <a:off x="755576" y="2295128"/>
          <a:ext cx="763284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&lt;html&gt;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&lt;head&gt;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&lt;title&gt;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现在几点了？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&lt;/title&gt;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&lt;/head&gt;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&lt;body&gt;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&lt;p&gt;&lt;h1&gt;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现在的时间是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{{time}}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。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&lt;/h1&gt;&lt;/p&gt;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&lt;/body&gt;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&lt;/html&gt;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39707"/>
              </p:ext>
            </p:extLst>
          </p:nvPr>
        </p:nvGraphicFramePr>
        <p:xfrm>
          <a:off x="755576" y="5298152"/>
          <a:ext cx="7632848" cy="65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{{time}}</a:t>
                      </a:r>
                      <a:r>
                        <a:rPr lang="zh-CN" altLang="en-US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为变量，显示视图函数的返回值。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4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第一个模板（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views.py</a:t>
            </a:r>
            <a:r>
              <a:rPr lang="zh-CN" altLang="en-US" dirty="0" smtClean="0"/>
              <a:t>中添加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974"/>
              </p:ext>
            </p:extLst>
          </p:nvPr>
        </p:nvGraphicFramePr>
        <p:xfrm>
          <a:off x="755576" y="2295128"/>
          <a:ext cx="763284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django.template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Context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django.shortcuts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render_to_response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def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current_time2(request):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now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datetime.datetime.now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c = Context({'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time':now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})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return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render_to_response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("time.html", c)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024666"/>
              </p:ext>
            </p:extLst>
          </p:nvPr>
        </p:nvGraphicFramePr>
        <p:xfrm>
          <a:off x="755576" y="4234408"/>
          <a:ext cx="7632848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</a:t>
                      </a: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c = Context({'</a:t>
                      </a:r>
                      <a:r>
                        <a:rPr lang="en-US" altLang="zh-CN" sz="1600" b="0" dirty="0" err="1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time':now</a:t>
                      </a: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})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将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now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的值赋给变量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；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return </a:t>
                      </a:r>
                      <a:r>
                        <a:rPr kumimoji="0" lang="en-US" altLang="zh-CN" sz="1600" b="0" kern="1200" dirty="0" err="1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render_to_response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(“</a:t>
                      </a:r>
                      <a:r>
                        <a:rPr kumimoji="0" lang="en-US" altLang="zh-CN" sz="1600" b="0" kern="1200" dirty="0" err="1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time.html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”, c)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指定模板文件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time.html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和对应的变量字典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，并返回。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3405"/>
              </p:ext>
            </p:extLst>
          </p:nvPr>
        </p:nvGraphicFramePr>
        <p:xfrm>
          <a:off x="755576" y="5661248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(r'^time2/$', 'addr_book.views.current_time2'),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18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第一个模板（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settings.py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84476"/>
              </p:ext>
            </p:extLst>
          </p:nvPr>
        </p:nvGraphicFramePr>
        <p:xfrm>
          <a:off x="755576" y="2295128"/>
          <a:ext cx="763284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TEMPLATE_DIRS = 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'./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addr_book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/',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zh-CN" altLang="en-US" sz="16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09674"/>
              </p:ext>
            </p:extLst>
          </p:nvPr>
        </p:nvGraphicFramePr>
        <p:xfrm>
          <a:off x="755576" y="3284984"/>
          <a:ext cx="7632848" cy="65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指定模板所在目录，可以指定多个目录。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大数据时代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892" y="1143000"/>
            <a:ext cx="3374108" cy="4953000"/>
          </a:xfrm>
        </p:spPr>
        <p:txBody>
          <a:bodyPr/>
          <a:lstStyle/>
          <a:p>
            <a:r>
              <a:rPr lang="zh-CN" altLang="en-US" dirty="0"/>
              <a:t>仅以互联网为例</a:t>
            </a:r>
            <a:r>
              <a:rPr lang="en-US" altLang="zh-CN" dirty="0"/>
              <a:t>,</a:t>
            </a:r>
            <a:r>
              <a:rPr lang="zh-CN" altLang="en-US" dirty="0"/>
              <a:t>一天之中</a:t>
            </a:r>
            <a:r>
              <a:rPr lang="en-US" altLang="zh-CN" dirty="0"/>
              <a:t>,</a:t>
            </a:r>
            <a:r>
              <a:rPr lang="zh-CN" altLang="en-US" dirty="0"/>
              <a:t>互联网产生的全部内容可以刻满</a:t>
            </a:r>
            <a:r>
              <a:rPr lang="en-US" altLang="zh-CN" dirty="0"/>
              <a:t>1.68</a:t>
            </a:r>
            <a:r>
              <a:rPr lang="zh-CN" altLang="en-US" dirty="0"/>
              <a:t>亿张</a:t>
            </a:r>
            <a:r>
              <a:rPr lang="en-US" altLang="zh-CN" dirty="0"/>
              <a:t>DVD;</a:t>
            </a:r>
            <a:r>
              <a:rPr lang="zh-CN" altLang="en-US" dirty="0"/>
              <a:t>发出的邮件有</a:t>
            </a:r>
            <a:r>
              <a:rPr lang="en-US" altLang="zh-CN" dirty="0"/>
              <a:t>2940</a:t>
            </a:r>
            <a:r>
              <a:rPr lang="zh-CN" altLang="en-US" dirty="0"/>
              <a:t>亿封之多</a:t>
            </a:r>
            <a:r>
              <a:rPr lang="en-US" altLang="zh-CN" dirty="0"/>
              <a:t>;</a:t>
            </a:r>
            <a:r>
              <a:rPr lang="zh-CN" altLang="en-US" dirty="0"/>
              <a:t>发出的社区帖子达</a:t>
            </a:r>
            <a:r>
              <a:rPr lang="en-US" altLang="zh-CN" dirty="0"/>
              <a:t>200</a:t>
            </a:r>
            <a:r>
              <a:rPr lang="zh-CN" altLang="en-US" dirty="0"/>
              <a:t>万个</a:t>
            </a:r>
            <a:r>
              <a:rPr lang="en-US" altLang="zh-CN" dirty="0"/>
              <a:t>,</a:t>
            </a:r>
            <a:r>
              <a:rPr lang="zh-CN" altLang="en-US" dirty="0"/>
              <a:t>相当于</a:t>
            </a:r>
            <a:r>
              <a:rPr lang="en-US" altLang="zh-CN" dirty="0"/>
              <a:t>《</a:t>
            </a:r>
            <a:r>
              <a:rPr lang="zh-CN" altLang="en-US" dirty="0"/>
              <a:t>时代</a:t>
            </a:r>
            <a:r>
              <a:rPr lang="en-US" altLang="zh-CN" dirty="0"/>
              <a:t>》</a:t>
            </a:r>
            <a:r>
              <a:rPr lang="zh-CN" altLang="en-US" dirty="0"/>
              <a:t>杂志</a:t>
            </a:r>
            <a:r>
              <a:rPr lang="en-US" altLang="zh-CN" dirty="0"/>
              <a:t>770</a:t>
            </a:r>
            <a:r>
              <a:rPr lang="zh-CN" altLang="en-US" dirty="0"/>
              <a:t>年的文字量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980728"/>
            <a:ext cx="5590381" cy="560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0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第一个模板（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自学内容</a:t>
            </a:r>
            <a:r>
              <a:rPr lang="zh-CN" altLang="en-US" dirty="0"/>
              <a:t>（</a:t>
            </a:r>
            <a:r>
              <a:rPr lang="zh-CN" altLang="en-US" dirty="0" smtClean="0"/>
              <a:t>模板中的逻辑控制）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 / else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65760" lvl="1" indent="0">
              <a:buNone/>
            </a:pPr>
            <a:endParaRPr lang="en-US" altLang="zh-CN" dirty="0"/>
          </a:p>
          <a:p>
            <a:pPr lvl="1"/>
            <a:r>
              <a:rPr lang="en-US" altLang="zh-CN" dirty="0" smtClean="0"/>
              <a:t>for</a:t>
            </a:r>
          </a:p>
          <a:p>
            <a:pPr marL="36576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90810"/>
              </p:ext>
            </p:extLst>
          </p:nvPr>
        </p:nvGraphicFramePr>
        <p:xfrm>
          <a:off x="755576" y="5157192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for element in list %}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... {{element}}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... {%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endfor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%}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9548"/>
              </p:ext>
            </p:extLst>
          </p:nvPr>
        </p:nvGraphicFramePr>
        <p:xfrm>
          <a:off x="755576" y="2708920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if time == '2013' %} ... {% else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%} ... {%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endif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%}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44301"/>
              </p:ext>
            </p:extLst>
          </p:nvPr>
        </p:nvGraphicFramePr>
        <p:xfrm>
          <a:off x="755576" y="3212976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if time %} ... {% else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%} ... {%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endif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%}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87206"/>
              </p:ext>
            </p:extLst>
          </p:nvPr>
        </p:nvGraphicFramePr>
        <p:xfrm>
          <a:off x="755576" y="3785984"/>
          <a:ext cx="7632848" cy="65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</a:t>
                      </a:r>
                      <a:r>
                        <a:rPr kumimoji="0" lang="zh-CN" altLang="en-US" sz="1600" b="0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为布尔型的变量时，则以布尔值判断；若不存在</a:t>
                      </a:r>
                      <a:r>
                        <a:rPr kumimoji="0" lang="en-US" altLang="zh-CN" sz="1600" b="0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time</a:t>
                      </a:r>
                      <a:r>
                        <a:rPr kumimoji="0" lang="zh-CN" altLang="en-US" sz="1600" b="0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变量，则条件不成立。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创建你的第一个模型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84052"/>
              </p:ext>
            </p:extLst>
          </p:nvPr>
        </p:nvGraphicFramePr>
        <p:xfrm>
          <a:off x="755576" y="2204864"/>
          <a:ext cx="763284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models.py #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from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django.db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import models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class People(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models.Model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name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models.CharField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max_length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=30)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sex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models.BooleanField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(default=True)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phone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models.CharField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max_length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=15)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email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models.EmailField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address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models.CharField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max_length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=50)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29034"/>
              </p:ext>
            </p:extLst>
          </p:nvPr>
        </p:nvGraphicFramePr>
        <p:xfrm>
          <a:off x="755576" y="4898856"/>
          <a:ext cx="76328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django.db.models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中定义了丰富的数据库操作函数，非常方便；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CharField(</a:t>
                      </a:r>
                      <a:r>
                        <a:rPr kumimoji="0" lang="en-US" altLang="zh-CN" sz="1600" b="0" kern="1200" dirty="0" err="1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max_length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=30)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中 </a:t>
                      </a:r>
                      <a:r>
                        <a:rPr kumimoji="0" lang="en-US" altLang="zh-CN" sz="1600" b="0" kern="120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CharField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表明了字段的类型，</a:t>
                      </a:r>
                      <a:r>
                        <a:rPr kumimoji="0" lang="en-US" altLang="zh-CN" sz="1600" b="0" kern="120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max_length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=30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设定了字段的最大长度；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3.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default=True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设定了字段的默认值；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4.</a:t>
                      </a:r>
                      <a:r>
                        <a:rPr kumimoji="0" lang="en-US" altLang="zh-CN" sz="1600" b="0" kern="120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null=True</a:t>
                      </a:r>
                      <a:r>
                        <a:rPr kumimoji="0" lang="en-US" altLang="zh-CN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允许字段为空。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设置（以</a:t>
            </a:r>
            <a:r>
              <a:rPr lang="en-US" altLang="zh-CN" dirty="0" err="1" smtClean="0"/>
              <a:t>SQLite</a:t>
            </a:r>
            <a:r>
              <a:rPr lang="zh-CN" altLang="en-US" dirty="0" smtClean="0"/>
              <a:t>为例）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settings.py</a:t>
            </a:r>
            <a:r>
              <a:rPr lang="zh-CN" altLang="en-US" dirty="0" smtClean="0"/>
              <a:t>中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83746"/>
              </p:ext>
            </p:extLst>
          </p:nvPr>
        </p:nvGraphicFramePr>
        <p:xfrm>
          <a:off x="683568" y="2852936"/>
          <a:ext cx="76328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DATABASES =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'default':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'ENGINE': 'django.db.backends.sqlite3',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'NAME': </a:t>
                      </a:r>
                      <a:r>
                        <a:rPr lang="en-US" altLang="zh-CN" sz="16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os.path.join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(BASE_DIR, 'db.sqlite3'),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}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模型的安装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964141"/>
              </p:ext>
            </p:extLst>
          </p:nvPr>
        </p:nvGraphicFramePr>
        <p:xfrm>
          <a:off x="755576" y="3658344"/>
          <a:ext cx="7632848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651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</a:t>
                      </a: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python manage.py validate</a:t>
                      </a:r>
                      <a:r>
                        <a:rPr lang="zh-CN" altLang="en-US" sz="1600" b="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检查语法和逻辑错误；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在数据库中创建表 </a:t>
                      </a:r>
                      <a:r>
                        <a:rPr lang="en-US" altLang="zh-CN" sz="1600" b="0" dirty="0" err="1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add_book_people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以及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Django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内建的一些表；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3.Django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默认的表命名方式为：</a:t>
                      </a:r>
                      <a:r>
                        <a:rPr lang="en-US" altLang="zh-CN" sz="1600" b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APPName_modelName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，可以自定义。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55576" y="2276872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python manage.py validate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33059"/>
              </p:ext>
            </p:extLst>
          </p:nvPr>
        </p:nvGraphicFramePr>
        <p:xfrm>
          <a:off x="755576" y="2924944"/>
          <a:ext cx="7632848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python manage.py </a:t>
                      </a:r>
                      <a:r>
                        <a:rPr lang="en-US" altLang="zh-CN" sz="1600" b="1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syncdb</a:t>
                      </a: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7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表单（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2060848"/>
            <a:ext cx="2960194" cy="4295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4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插入操作</a:t>
            </a:r>
            <a:r>
              <a:rPr lang="en-US" altLang="zh-CN" dirty="0" smtClean="0"/>
              <a:t>--HTML</a:t>
            </a:r>
            <a:r>
              <a:rPr lang="zh-CN" altLang="en-US" dirty="0" smtClean="0"/>
              <a:t>表单 </a:t>
            </a:r>
            <a:r>
              <a:rPr lang="en-US" altLang="zh-CN" dirty="0" smtClean="0"/>
              <a:t>(form)</a:t>
            </a:r>
          </a:p>
          <a:p>
            <a:pPr lvl="1"/>
            <a:r>
              <a:rPr lang="en-US" altLang="zh-CN" dirty="0" err="1" smtClean="0"/>
              <a:t>insert.html</a:t>
            </a:r>
            <a:endParaRPr lang="en-US" altLang="zh-CN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40521"/>
              </p:ext>
            </p:extLst>
          </p:nvPr>
        </p:nvGraphicFramePr>
        <p:xfrm>
          <a:off x="827584" y="2204864"/>
          <a:ext cx="763284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&lt;form method="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post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&lt;table border=1 align="center"&gt;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&lt;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&lt;td&gt;&lt;input name="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name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type="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text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&lt;td&gt;&lt;input name="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sex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type="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radio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value="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 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男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&lt;input name="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sex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type="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radio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value="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 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女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&lt;td&gt;&lt;input type="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submit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value="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保存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 &lt;input type="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reset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 value="</a:t>
                      </a:r>
                      <a:r>
                        <a:rPr lang="zh-CN" altLang="en-US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重填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"&gt;&lt;/td&gt;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&lt;/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&lt;/table&gt;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&lt;/form&gt;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43266"/>
              </p:ext>
            </p:extLst>
          </p:nvPr>
        </p:nvGraphicFramePr>
        <p:xfrm>
          <a:off x="827584" y="5373216"/>
          <a:ext cx="763284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Notes: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1.</a:t>
                      </a: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post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通过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HTTP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请求体提交数据，不以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URL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形式显示，长度不限，较安全；</a:t>
                      </a:r>
                      <a:endParaRPr lang="en-US" altLang="zh-CN" sz="1600" b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2.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视图函数中处理</a:t>
                      </a:r>
                      <a:r>
                        <a:rPr lang="en-US" altLang="zh-CN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post</a:t>
                      </a:r>
                      <a:r>
                        <a:rPr lang="zh-CN" altLang="en-US" sz="1600" b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的方法：</a:t>
                      </a:r>
                      <a:r>
                        <a:rPr lang="en-US" altLang="zh-CN" sz="1600" b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name = request.POST["name"]</a:t>
                      </a:r>
                      <a:r>
                        <a:rPr lang="en-US" altLang="zh-CN" sz="1600" b="0" baseline="0" dirty="0" smtClean="0">
                          <a:solidFill>
                            <a:srgbClr val="C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600" b="0" kern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。</a:t>
                      </a:r>
                      <a:endParaRPr kumimoji="0" lang="en-US" altLang="zh-CN" sz="1600" b="0" kern="12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61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基本数据操作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055753"/>
              </p:ext>
            </p:extLst>
          </p:nvPr>
        </p:nvGraphicFramePr>
        <p:xfrm>
          <a:off x="827584" y="2604472"/>
          <a:ext cx="7632848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if request.POST: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post = request.POST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new_people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= People(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name = post["name"],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phone = post["phone"],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email = post["email"],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address = post["address"])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if post["sex"] == 'M':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new_people.sex =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else: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  new_people.sex = False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new_people.save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return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render_to_response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('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insert.html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')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2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基本数据操作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浏览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1400" dirty="0" smtClean="0"/>
          </a:p>
          <a:p>
            <a:pPr lvl="1"/>
            <a:endParaRPr lang="en-US" altLang="zh-CN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4603"/>
              </p:ext>
            </p:extLst>
          </p:nvPr>
        </p:nvGraphicFramePr>
        <p:xfrm>
          <a:off x="827584" y="2708920"/>
          <a:ext cx="76328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people_list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=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People.objects.all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c = Context({"people_list":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people_list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,})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return 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render_to_response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("</a:t>
                      </a:r>
                      <a:r>
                        <a:rPr lang="en-US" altLang="zh-CN" sz="16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list.html</a:t>
                      </a:r>
                      <a:r>
                        <a:rPr lang="en-US" altLang="zh-CN" sz="16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", c)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第一个模型（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浏览数据</a:t>
            </a:r>
            <a:r>
              <a:rPr lang="en-US" altLang="zh-CN" dirty="0" smtClean="0"/>
              <a:t>--HTML</a:t>
            </a:r>
            <a:r>
              <a:rPr lang="zh-CN" altLang="en-US" dirty="0" smtClean="0"/>
              <a:t>表格 </a:t>
            </a:r>
            <a:r>
              <a:rPr lang="en-US" altLang="zh-CN" dirty="0" smtClean="0"/>
              <a:t>(table)</a:t>
            </a:r>
          </a:p>
          <a:p>
            <a:pPr lvl="1"/>
            <a:r>
              <a:rPr lang="en-US" altLang="zh-CN" dirty="0" err="1" smtClean="0"/>
              <a:t>list.html</a:t>
            </a:r>
            <a:endParaRPr lang="en-US" altLang="zh-CN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17255"/>
              </p:ext>
            </p:extLst>
          </p:nvPr>
        </p:nvGraphicFramePr>
        <p:xfrm>
          <a:off x="827584" y="2500848"/>
          <a:ext cx="76328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&lt;table border=1 align="center"&gt;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&lt;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zh-CN" altLang="en-US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姓名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&gt;&lt;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zh-CN" altLang="en-US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性别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&gt;&lt;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zh-CN" altLang="en-US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电话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&gt;&lt;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&gt;Email&lt;/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&gt;&lt;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zh-CN" altLang="en-US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地址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</a:t>
                      </a:r>
                      <a:r>
                        <a:rPr lang="en-US" altLang="zh-CN" sz="1500" b="1" spc="-170" baseline="0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th</a:t>
                      </a:r>
                      <a:r>
                        <a:rPr lang="en-US" altLang="zh-CN" sz="1500" b="1" spc="-170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&lt;/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for people in </a:t>
                      </a:r>
                      <a:r>
                        <a:rPr lang="en-US" altLang="zh-CN" sz="15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people_list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%}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&lt;td&gt;{{ people.name }}&lt;/td&gt;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baseline="0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&lt;td&gt;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if people.sex %} </a:t>
                      </a:r>
                      <a:r>
                        <a:rPr lang="zh-CN" altLang="en-US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男 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else %} </a:t>
                      </a:r>
                      <a:r>
                        <a:rPr lang="zh-CN" altLang="en-US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女 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</a:t>
                      </a:r>
                      <a:r>
                        <a:rPr lang="en-US" altLang="zh-CN" sz="15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endif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%}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&lt;td&gt;{{ 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people.phone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}}&lt;/td&gt;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&lt;td&gt;{{ 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people.email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}}&lt;/td&gt;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&lt;td&gt;{{ 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people.address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}}&lt;/td&gt;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&lt;/</a:t>
                      </a:r>
                      <a:r>
                        <a:rPr lang="en-US" altLang="zh-CN" sz="1500" b="1" dirty="0" err="1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tr</a:t>
                      </a: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{% </a:t>
                      </a:r>
                      <a:r>
                        <a:rPr lang="en-US" altLang="zh-CN" sz="1500" b="1" dirty="0" err="1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endfor</a:t>
                      </a:r>
                      <a:r>
                        <a:rPr lang="en-US" altLang="zh-CN" sz="1500" b="1" dirty="0" smtClean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%}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 smtClean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&lt;/table&gt;</a:t>
                      </a:r>
                    </a:p>
                  </a:txBody>
                  <a:tcPr>
                    <a:lnT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参考资料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官网</a:t>
            </a:r>
            <a:endParaRPr lang="en-US" altLang="zh-CN" dirty="0" smtClean="0"/>
          </a:p>
          <a:p>
            <a:pPr lvl="1"/>
            <a:r>
              <a:rPr lang="en-US" altLang="zh-CN" sz="2800" dirty="0" smtClean="0">
                <a:hlinkClick r:id="rId3"/>
              </a:rPr>
              <a:t>http://www.djangoproject.com/</a:t>
            </a:r>
            <a:endParaRPr lang="zh-CN" altLang="en-US" sz="2800" dirty="0" smtClean="0"/>
          </a:p>
          <a:p>
            <a:pPr lvl="1"/>
            <a:endParaRPr lang="zh-CN" altLang="en-US" dirty="0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874" y="2708920"/>
            <a:ext cx="6478910" cy="382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83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数据库（Database</a:t>
            </a:r>
            <a:r>
              <a:rPr lang="zh-CN" altLang="zh-CN" dirty="0" smtClean="0"/>
              <a:t>，</a:t>
            </a:r>
            <a:r>
              <a:rPr lang="en-US" altLang="zh-CN" dirty="0" smtClean="0"/>
              <a:t>DB</a:t>
            </a:r>
            <a:r>
              <a:rPr 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</a:t>
            </a:r>
            <a:r>
              <a:rPr lang="zh-CN" altLang="en-US" dirty="0"/>
              <a:t>一定方式储存在一起、能为多个用户共享、具有尽可能小的冗余度的特点、是与应用程序彼此独立的数据集合。</a:t>
            </a:r>
            <a:endParaRPr lang="en-US" altLang="zh-CN" dirty="0" smtClean="0"/>
          </a:p>
          <a:p>
            <a:r>
              <a:rPr lang="zh-CN" altLang="en-US" dirty="0" smtClean="0"/>
              <a:t>数据库管理系统（</a:t>
            </a:r>
            <a:r>
              <a:rPr lang="en-US" altLang="zh-CN" dirty="0" err="1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DBMS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一套计算机软件，提供用户和数据库之间的接口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数据定义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数据更新（增删改）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数据查询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数据库管理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25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参考资料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Django</a:t>
            </a:r>
            <a:r>
              <a:rPr lang="en-US" altLang="zh-CN" dirty="0" smtClean="0"/>
              <a:t> Book</a:t>
            </a:r>
          </a:p>
          <a:p>
            <a:pPr lvl="1"/>
            <a:r>
              <a:rPr lang="en-US" altLang="zh-CN" sz="2800" dirty="0" smtClean="0">
                <a:hlinkClick r:id="rId3"/>
              </a:rPr>
              <a:t>http://djangobook.py3k.cn/2.0/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6385" y="2678532"/>
            <a:ext cx="3023567" cy="3990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9992" y="2782669"/>
            <a:ext cx="39604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800" dirty="0" smtClean="0"/>
              <a:t>1-12</a:t>
            </a:r>
            <a:r>
              <a:rPr lang="zh-CN" altLang="en-US" sz="2800" dirty="0" smtClean="0"/>
              <a:t>章顺序阅读</a:t>
            </a:r>
            <a:endParaRPr lang="en-US" altLang="zh-CN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solidFill>
                  <a:srgbClr val="C00000"/>
                </a:solidFill>
              </a:rPr>
              <a:t> 1-7</a:t>
            </a:r>
            <a:r>
              <a:rPr lang="zh-CN" altLang="en-US" sz="2400" dirty="0" smtClean="0">
                <a:solidFill>
                  <a:srgbClr val="C00000"/>
                </a:solidFill>
              </a:rPr>
              <a:t>章：核心课程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/>
              <a:t> 8-11</a:t>
            </a:r>
            <a:r>
              <a:rPr lang="zh-CN" altLang="en-US" sz="2400" dirty="0" smtClean="0"/>
              <a:t>章：高级应用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/>
              <a:t> 12</a:t>
            </a:r>
            <a:r>
              <a:rPr lang="zh-CN" altLang="en-US" sz="2400" dirty="0" smtClean="0"/>
              <a:t>章：网站部署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800" dirty="0" smtClean="0"/>
              <a:t>13-30</a:t>
            </a:r>
            <a:r>
              <a:rPr lang="zh-CN" altLang="en-US" sz="2800" dirty="0" smtClean="0"/>
              <a:t>章任意序阅读</a:t>
            </a:r>
            <a:endParaRPr lang="en-US" altLang="zh-CN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Django</a:t>
            </a:r>
            <a:r>
              <a:rPr lang="zh-CN" altLang="en-US" sz="2400" dirty="0" smtClean="0"/>
              <a:t>特有的特点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73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s.enet.com.cn/2011/0304/10/22784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23490"/>
            <a:ext cx="3714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jhzx.net.cn/uploadfile/201308081823108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38871"/>
            <a:ext cx="39909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ic.baike.soso.com/p/20140127/20140127132307-20713044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4" y="3933057"/>
            <a:ext cx="297632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37" y="4189067"/>
            <a:ext cx="3788554" cy="158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8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940152" y="980728"/>
            <a:ext cx="2317601" cy="2922242"/>
            <a:chOff x="5940152" y="980728"/>
            <a:chExt cx="2317601" cy="292224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980728"/>
              <a:ext cx="2317601" cy="23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362243" y="3379750"/>
              <a:ext cx="1473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/>
                <a:t>Firebird</a:t>
              </a:r>
            </a:p>
          </p:txBody>
        </p:sp>
      </p:grpSp>
      <p:pic>
        <p:nvPicPr>
          <p:cNvPr id="4100" name="Picture 4" descr="http://f.hiphotos.baidu.com/baike/w%3D268/sign=34a697f03bc79f3d8fe1e33682a0cdbc/d50735fae6cd7b8963cae88c0f2442a7d9330e1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3" y="1538506"/>
            <a:ext cx="4312498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788024" y="4757681"/>
            <a:ext cx="3714750" cy="1189970"/>
            <a:chOff x="671649" y="4437112"/>
            <a:chExt cx="3714750" cy="1189970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49" y="4437112"/>
              <a:ext cx="3714750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064794" y="5103862"/>
              <a:ext cx="11416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/>
                <a:t>Derby</a:t>
              </a:r>
              <a:endParaRPr lang="en-US" altLang="zh-CN" sz="2800" b="1" dirty="0"/>
            </a:p>
          </p:txBody>
        </p:sp>
      </p:grpSp>
      <p:pic>
        <p:nvPicPr>
          <p:cNvPr id="4103" name="Picture 7" descr="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74933"/>
            <a:ext cx="3407089" cy="17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常见的数据库管理系统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商业系统</a:t>
            </a:r>
            <a:endParaRPr lang="en-US" altLang="zh-CN" dirty="0" smtClean="0"/>
          </a:p>
          <a:p>
            <a:pPr lvl="1"/>
            <a:r>
              <a:rPr lang="en-US" dirty="0" smtClean="0"/>
              <a:t>Oracle</a:t>
            </a:r>
            <a:r>
              <a:rPr lang="en-US" dirty="0"/>
              <a:t>, Microsoft SQL Server, IBM </a:t>
            </a:r>
            <a:r>
              <a:rPr lang="en-US" dirty="0" smtClean="0"/>
              <a:t>DB2</a:t>
            </a:r>
            <a:r>
              <a:rPr lang="zh-CN" altLang="en-US" dirty="0"/>
              <a:t> </a:t>
            </a:r>
            <a:r>
              <a:rPr lang="zh-CN" altLang="en-US" dirty="0" smtClean="0"/>
              <a:t>等</a:t>
            </a:r>
            <a:endParaRPr lang="en-US" dirty="0"/>
          </a:p>
          <a:p>
            <a:r>
              <a:rPr lang="zh-CN" altLang="en-US" dirty="0" smtClean="0"/>
              <a:t>开源（</a:t>
            </a:r>
            <a:r>
              <a:rPr lang="en-US" dirty="0" smtClean="0"/>
              <a:t>Open Source</a:t>
            </a:r>
            <a:r>
              <a:rPr lang="zh-CN" altLang="en-US" dirty="0" smtClean="0"/>
              <a:t>）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en-US" dirty="0" smtClean="0"/>
              <a:t>MySQL</a:t>
            </a:r>
            <a:r>
              <a:rPr lang="en-US" dirty="0"/>
              <a:t>, </a:t>
            </a:r>
            <a:r>
              <a:rPr lang="en-US" dirty="0" err="1"/>
              <a:t>PostgreSQL</a:t>
            </a:r>
            <a:r>
              <a:rPr lang="en-US" dirty="0"/>
              <a:t>, </a:t>
            </a:r>
            <a:r>
              <a:rPr lang="en-US" dirty="0" smtClean="0"/>
              <a:t>SQLite</a:t>
            </a:r>
            <a:r>
              <a:rPr lang="zh-CN" altLang="en-US" dirty="0"/>
              <a:t> </a:t>
            </a:r>
            <a:r>
              <a:rPr lang="zh-CN" altLang="en-US" dirty="0" smtClean="0"/>
              <a:t>等</a:t>
            </a:r>
            <a:endParaRPr lang="en-US" dirty="0"/>
          </a:p>
          <a:p>
            <a:r>
              <a:rPr lang="en-US" dirty="0" smtClean="0"/>
              <a:t>SQLite</a:t>
            </a:r>
            <a:endParaRPr lang="en-US" dirty="0"/>
          </a:p>
          <a:p>
            <a:pPr lvl="1"/>
            <a:r>
              <a:rPr lang="zh-CN" altLang="en-US" dirty="0" smtClean="0"/>
              <a:t>嵌入式数据库管理系统，使用文件存储数据库内容</a:t>
            </a:r>
            <a:endParaRPr lang="en-US" dirty="0"/>
          </a:p>
          <a:p>
            <a:pPr lvl="1"/>
            <a:r>
              <a:rPr lang="zh-CN" altLang="en-US" dirty="0" smtClean="0"/>
              <a:t>不需要启动、关闭、配置和管理</a:t>
            </a:r>
            <a:endParaRPr lang="en-US" dirty="0"/>
          </a:p>
          <a:p>
            <a:pPr lvl="1"/>
            <a:r>
              <a:rPr lang="zh-CN" altLang="en-US" dirty="0" smtClean="0"/>
              <a:t>特点：轻量级、快速、可移植</a:t>
            </a:r>
            <a:endParaRPr lang="en-US" altLang="zh-CN" dirty="0" smtClean="0"/>
          </a:p>
          <a:p>
            <a:r>
              <a:rPr lang="en-US" dirty="0"/>
              <a:t>SQL (Structured Query Language) 语言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 </a:t>
            </a:r>
            <a:r>
              <a:rPr lang="en-US" dirty="0" smtClean="0"/>
              <a:t>Windows</a:t>
            </a:r>
            <a:r>
              <a:rPr lang="zh-CN" altLang="en-US" dirty="0" smtClean="0"/>
              <a:t> 系统</a:t>
            </a:r>
            <a:r>
              <a:rPr lang="en-US" dirty="0" smtClean="0"/>
              <a:t>上安装</a:t>
            </a:r>
          </a:p>
          <a:p>
            <a:pPr lvl="1"/>
            <a:r>
              <a:rPr lang="zh-CN" altLang="en-US" dirty="0" smtClean="0"/>
              <a:t>下载：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www.sqlite.org/2014/sqlite-shell-win32-x86-3080702.zip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解压然后拷贝到 </a:t>
            </a:r>
            <a:r>
              <a:rPr lang="en-US" dirty="0" smtClean="0"/>
              <a:t>C</a:t>
            </a:r>
            <a:r>
              <a:rPr lang="en-US" dirty="0"/>
              <a:t>:/WINDOWS/system32</a:t>
            </a:r>
          </a:p>
          <a:p>
            <a:r>
              <a:rPr lang="zh-CN" altLang="en-US" dirty="0" smtClean="0"/>
              <a:t>其它系统上的安装</a:t>
            </a:r>
            <a:endParaRPr lang="en-US" dirty="0"/>
          </a:p>
          <a:p>
            <a:pPr lvl="1"/>
            <a:r>
              <a:rPr lang="zh-CN" altLang="en-US" dirty="0" smtClean="0"/>
              <a:t>参见：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://www.sqlite.org/</a:t>
            </a:r>
            <a:r>
              <a:rPr lang="en-US" dirty="0" smtClean="0">
                <a:hlinkClick r:id="rId3"/>
              </a:rPr>
              <a:t>download.html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SQLite3 命令行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zh-CN" altLang="en-US" sz="2400" dirty="0" smtClean="0"/>
              <a:t>创建或者打开一个数据库</a:t>
            </a:r>
            <a:endParaRPr lang="en-US" altLang="zh-CN" sz="2400" dirty="0" smtClean="0"/>
          </a:p>
          <a:p>
            <a:pPr lvl="1"/>
            <a:r>
              <a:rPr lang="en-US" sz="2000" dirty="0" smtClean="0"/>
              <a:t>sqlite3 </a:t>
            </a:r>
            <a:r>
              <a:rPr lang="en-US" sz="2000" dirty="0" err="1" smtClean="0"/>
              <a:t>test.db</a:t>
            </a:r>
            <a:endParaRPr lang="en-US" sz="2000" dirty="0" smtClean="0"/>
          </a:p>
          <a:p>
            <a:r>
              <a:rPr lang="en-US" sz="2400" dirty="0" smtClean="0"/>
              <a:t>创建一个表</a:t>
            </a:r>
          </a:p>
          <a:p>
            <a:pPr lvl="1"/>
            <a:r>
              <a:rPr lang="en-US" sz="2000" dirty="0" err="1"/>
              <a:t>sqlite</a:t>
            </a:r>
            <a:r>
              <a:rPr lang="en-US" sz="2000" dirty="0"/>
              <a:t>&gt; </a:t>
            </a:r>
            <a:r>
              <a:rPr lang="en-US" sz="2000" b="1" dirty="0"/>
              <a:t>create</a:t>
            </a:r>
            <a:r>
              <a:rPr lang="en-US" sz="2000" dirty="0"/>
              <a:t> </a:t>
            </a:r>
            <a:r>
              <a:rPr lang="en-US" sz="2000" b="1" dirty="0"/>
              <a:t>table</a:t>
            </a:r>
            <a:r>
              <a:rPr lang="en-US" sz="2000" dirty="0"/>
              <a:t> student(id, name, room, phone)</a:t>
            </a:r>
            <a:r>
              <a:rPr lang="en-US" sz="2000" dirty="0" smtClean="0"/>
              <a:t>;</a:t>
            </a:r>
          </a:p>
          <a:p>
            <a:r>
              <a:rPr lang="zh-CN" altLang="en-US" sz="2400" dirty="0" smtClean="0"/>
              <a:t>插入一行</a:t>
            </a:r>
            <a:endParaRPr lang="en-US" altLang="zh-CN" sz="2400" dirty="0" smtClean="0"/>
          </a:p>
          <a:p>
            <a:pPr lvl="1"/>
            <a:r>
              <a:rPr lang="en-US" sz="2000" dirty="0" err="1"/>
              <a:t>sqlite</a:t>
            </a:r>
            <a:r>
              <a:rPr lang="en-US" sz="2000" dirty="0"/>
              <a:t>&gt; </a:t>
            </a:r>
            <a:r>
              <a:rPr lang="en-US" sz="2000" b="1" dirty="0"/>
              <a:t>insert</a:t>
            </a:r>
            <a:r>
              <a:rPr lang="en-US" sz="2000" dirty="0"/>
              <a:t> </a:t>
            </a:r>
            <a:r>
              <a:rPr lang="en-US" sz="2000" b="1" dirty="0"/>
              <a:t>into</a:t>
            </a:r>
            <a:r>
              <a:rPr lang="en-US" sz="2000" dirty="0"/>
              <a:t> student </a:t>
            </a:r>
            <a:r>
              <a:rPr lang="en-US" sz="2000" b="1" dirty="0"/>
              <a:t>values</a:t>
            </a:r>
            <a:r>
              <a:rPr lang="en-US" sz="2000" dirty="0"/>
              <a:t>(140310101, 'Zhang', 'B1502', 86411234)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dirty="0" err="1" smtClean="0"/>
              <a:t>sqlite</a:t>
            </a:r>
            <a:r>
              <a:rPr lang="en-US" sz="2000" dirty="0" smtClean="0"/>
              <a:t>&gt; …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32562"/>
              </p:ext>
            </p:extLst>
          </p:nvPr>
        </p:nvGraphicFramePr>
        <p:xfrm>
          <a:off x="1403648" y="1196752"/>
          <a:ext cx="599631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848"/>
                <a:gridCol w="1169462"/>
                <a:gridCol w="1166932"/>
                <a:gridCol w="17330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Room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Phone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140310101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Zhang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B1502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86411234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140310102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B1503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86415678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140310103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Wang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B1502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86414321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024betty_wave">
  <a:themeElements>
    <a:clrScheme name="024betty_wave 3">
      <a:dk1>
        <a:srgbClr val="000000"/>
      </a:dk1>
      <a:lt1>
        <a:srgbClr val="FFFFFF"/>
      </a:lt1>
      <a:dk2>
        <a:srgbClr val="003468"/>
      </a:dk2>
      <a:lt2>
        <a:srgbClr val="969696"/>
      </a:lt2>
      <a:accent1>
        <a:srgbClr val="99CC00"/>
      </a:accent1>
      <a:accent2>
        <a:srgbClr val="6699FF"/>
      </a:accent2>
      <a:accent3>
        <a:srgbClr val="FFFFFF"/>
      </a:accent3>
      <a:accent4>
        <a:srgbClr val="000000"/>
      </a:accent4>
      <a:accent5>
        <a:srgbClr val="CAE2AA"/>
      </a:accent5>
      <a:accent6>
        <a:srgbClr val="5C8AE7"/>
      </a:accent6>
      <a:hlink>
        <a:srgbClr val="99CCFF"/>
      </a:hlink>
      <a:folHlink>
        <a:srgbClr val="CCFFFF"/>
      </a:folHlink>
    </a:clrScheme>
    <a:fontScheme name="024betty_wav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chemeClr val="accent1"/>
          </a:solidFill>
        </a:ln>
      </a:spPr>
      <a:bodyPr wrap="square">
        <a:spAutoFit/>
      </a:bodyPr>
      <a:lstStyle>
        <a:defPPr>
          <a:spcAft>
            <a:spcPts val="0"/>
          </a:spcAft>
          <a:defRPr kern="0">
            <a:solidFill>
              <a:srgbClr val="000000"/>
            </a:solidFill>
            <a:latin typeface="Courier New"/>
            <a:ea typeface="宋体"/>
            <a:cs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024betty_wave 1">
        <a:dk1>
          <a:srgbClr val="000000"/>
        </a:dk1>
        <a:lt1>
          <a:srgbClr val="FFFFFF"/>
        </a:lt1>
        <a:dk2>
          <a:srgbClr val="003060"/>
        </a:dk2>
        <a:lt2>
          <a:srgbClr val="969696"/>
        </a:lt2>
        <a:accent1>
          <a:srgbClr val="FF9900"/>
        </a:accent1>
        <a:accent2>
          <a:srgbClr val="336387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2D597A"/>
        </a:accent6>
        <a:hlink>
          <a:srgbClr val="66CAE2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33CCCC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2D2D8A"/>
        </a:accent6>
        <a:hlink>
          <a:srgbClr val="9999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3">
        <a:dk1>
          <a:srgbClr val="000000"/>
        </a:dk1>
        <a:lt1>
          <a:srgbClr val="FFFFFF"/>
        </a:lt1>
        <a:dk2>
          <a:srgbClr val="003468"/>
        </a:dk2>
        <a:lt2>
          <a:srgbClr val="969696"/>
        </a:lt2>
        <a:accent1>
          <a:srgbClr val="99CC00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8AE7"/>
        </a:accent6>
        <a:hlink>
          <a:srgbClr val="99CCFF"/>
        </a:hlink>
        <a:folHlink>
          <a:srgbClr val="CC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4">
        <a:dk1>
          <a:srgbClr val="000000"/>
        </a:dk1>
        <a:lt1>
          <a:srgbClr val="FFFFFF"/>
        </a:lt1>
        <a:dk2>
          <a:srgbClr val="003060"/>
        </a:dk2>
        <a:lt2>
          <a:srgbClr val="969696"/>
        </a:lt2>
        <a:accent1>
          <a:srgbClr val="CCCC00"/>
        </a:accent1>
        <a:accent2>
          <a:srgbClr val="336387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597A"/>
        </a:accent6>
        <a:hlink>
          <a:srgbClr val="66CAE2"/>
        </a:hlink>
        <a:folHlink>
          <a:srgbClr val="CC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024betty_wave</Template>
  <TotalTime>5204</TotalTime>
  <Words>2225</Words>
  <Application>Microsoft Office PowerPoint</Application>
  <PresentationFormat>On-screen Show (4:3)</PresentationFormat>
  <Paragraphs>417</Paragraphs>
  <Slides>40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024betty_wave</vt:lpstr>
      <vt:lpstr>数据库&amp;Web</vt:lpstr>
      <vt:lpstr>大数据</vt:lpstr>
      <vt:lpstr>大数据时代</vt:lpstr>
      <vt:lpstr>数据库（Database，DB）</vt:lpstr>
      <vt:lpstr>PowerPoint Presentation</vt:lpstr>
      <vt:lpstr>PowerPoint Presentation</vt:lpstr>
      <vt:lpstr>常见的数据库管理系统</vt:lpstr>
      <vt:lpstr>SQLite3</vt:lpstr>
      <vt:lpstr>SQLite3 命令行</vt:lpstr>
      <vt:lpstr>数据库查询</vt:lpstr>
      <vt:lpstr>在Python中使用SQLite3</vt:lpstr>
      <vt:lpstr>参数化查询</vt:lpstr>
      <vt:lpstr>Django是什么?</vt:lpstr>
      <vt:lpstr>基于Django的网站</vt:lpstr>
      <vt:lpstr>Django的设计理念</vt:lpstr>
      <vt:lpstr>我们上网时发生了什么？</vt:lpstr>
      <vt:lpstr>我们上网时发生了什么？</vt:lpstr>
      <vt:lpstr>Django的安装</vt:lpstr>
      <vt:lpstr>startproject</vt:lpstr>
      <vt:lpstr>runserver</vt:lpstr>
      <vt:lpstr>startapp</vt:lpstr>
      <vt:lpstr>第一份视图（view）</vt:lpstr>
      <vt:lpstr>第一个URLconf</vt:lpstr>
      <vt:lpstr>测试一下</vt:lpstr>
      <vt:lpstr>动态页面：显示当前时间</vt:lpstr>
      <vt:lpstr>第一个模板（Template）</vt:lpstr>
      <vt:lpstr>第一个模板（Template）</vt:lpstr>
      <vt:lpstr>第一个模板（Template）</vt:lpstr>
      <vt:lpstr>第一个模板（Template）</vt:lpstr>
      <vt:lpstr>第一个模板（Template）</vt:lpstr>
      <vt:lpstr>第一个模型（Model）</vt:lpstr>
      <vt:lpstr>第一个模型（Model）</vt:lpstr>
      <vt:lpstr>第一个模型（Model）</vt:lpstr>
      <vt:lpstr>第一个模型（Model）</vt:lpstr>
      <vt:lpstr>第一个模型（Model）</vt:lpstr>
      <vt:lpstr>第一个模型（Model）</vt:lpstr>
      <vt:lpstr>第一个模型（Model）</vt:lpstr>
      <vt:lpstr>第一个模型（Model）</vt:lpstr>
      <vt:lpstr>参考资料</vt:lpstr>
      <vt:lpstr>参考资料</vt:lpstr>
    </vt:vector>
  </TitlesOfParts>
  <Company>www.hit.edu.cn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程序设计的基础知识</dc:title>
  <dc:creator>哈尔滨工业大学</dc:creator>
  <cp:lastModifiedBy>dell</cp:lastModifiedBy>
  <cp:revision>508</cp:revision>
  <dcterms:created xsi:type="dcterms:W3CDTF">2013-03-18T05:12:46Z</dcterms:created>
  <dcterms:modified xsi:type="dcterms:W3CDTF">2014-12-02T07:30:29Z</dcterms:modified>
</cp:coreProperties>
</file>